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52"/>
  </p:notesMasterIdLst>
  <p:sldIdLst>
    <p:sldId id="256" r:id="rId2"/>
    <p:sldId id="259" r:id="rId3"/>
    <p:sldId id="267" r:id="rId4"/>
    <p:sldId id="268" r:id="rId5"/>
    <p:sldId id="271" r:id="rId6"/>
    <p:sldId id="272" r:id="rId7"/>
    <p:sldId id="273" r:id="rId8"/>
    <p:sldId id="274" r:id="rId9"/>
    <p:sldId id="276" r:id="rId10"/>
    <p:sldId id="277" r:id="rId11"/>
    <p:sldId id="278" r:id="rId12"/>
    <p:sldId id="328" r:id="rId13"/>
    <p:sldId id="280" r:id="rId14"/>
    <p:sldId id="281" r:id="rId15"/>
    <p:sldId id="283" r:id="rId16"/>
    <p:sldId id="284" r:id="rId17"/>
    <p:sldId id="285" r:id="rId18"/>
    <p:sldId id="287" r:id="rId19"/>
    <p:sldId id="288" r:id="rId20"/>
    <p:sldId id="289" r:id="rId21"/>
    <p:sldId id="290" r:id="rId22"/>
    <p:sldId id="291" r:id="rId23"/>
    <p:sldId id="292" r:id="rId24"/>
    <p:sldId id="293" r:id="rId25"/>
    <p:sldId id="295" r:id="rId26"/>
    <p:sldId id="296" r:id="rId27"/>
    <p:sldId id="297" r:id="rId28"/>
    <p:sldId id="298" r:id="rId29"/>
    <p:sldId id="299" r:id="rId30"/>
    <p:sldId id="302" r:id="rId31"/>
    <p:sldId id="303" r:id="rId32"/>
    <p:sldId id="304" r:id="rId33"/>
    <p:sldId id="305" r:id="rId34"/>
    <p:sldId id="306" r:id="rId35"/>
    <p:sldId id="307" r:id="rId36"/>
    <p:sldId id="308" r:id="rId37"/>
    <p:sldId id="311" r:id="rId38"/>
    <p:sldId id="312" r:id="rId39"/>
    <p:sldId id="313" r:id="rId40"/>
    <p:sldId id="315" r:id="rId41"/>
    <p:sldId id="316" r:id="rId42"/>
    <p:sldId id="329" r:id="rId43"/>
    <p:sldId id="318" r:id="rId44"/>
    <p:sldId id="322" r:id="rId45"/>
    <p:sldId id="323" r:id="rId46"/>
    <p:sldId id="324" r:id="rId47"/>
    <p:sldId id="325" r:id="rId48"/>
    <p:sldId id="326" r:id="rId49"/>
    <p:sldId id="330" r:id="rId50"/>
    <p:sldId id="327" r:id="rId51"/>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50" d="100"/>
          <a:sy n="150" d="100"/>
        </p:scale>
        <p:origin x="-872" y="-8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9/1/13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Troubleshooting: Creating and running a macro takes practice. If your macro does not run correctly, delete the macro and repeat your steps from the beginning.</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42</a:t>
            </a:fld>
            <a:endParaRPr lang="en-US"/>
          </a:p>
        </p:txBody>
      </p:sp>
    </p:spTree>
    <p:extLst>
      <p:ext uri="{BB962C8B-B14F-4D97-AF65-F5344CB8AC3E}">
        <p14:creationId xmlns:p14="http://schemas.microsoft.com/office/powerpoint/2010/main" val="2341227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In Lesson 14, you learn to customize the Ribbon with your favorite commands.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47</a:t>
            </a:fld>
            <a:endParaRPr lang="en-US"/>
          </a:p>
        </p:txBody>
      </p:sp>
    </p:spTree>
    <p:extLst>
      <p:ext uri="{BB962C8B-B14F-4D97-AF65-F5344CB8AC3E}">
        <p14:creationId xmlns:p14="http://schemas.microsoft.com/office/powerpoint/2010/main" val="1589007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Take Note: To find additional information on macros, use the Help feature by pressing the </a:t>
            </a:r>
            <a:r>
              <a:rPr lang="en-US" i="1">
                <a:latin typeface="Segoe"/>
                <a:ea typeface="ＭＳ ゴシック"/>
              </a:rPr>
              <a:t>F1</a:t>
            </a:r>
            <a:r>
              <a:rPr lang="en-US">
                <a:latin typeface="Segoe"/>
                <a:ea typeface="ＭＳ ゴシック"/>
              </a:rPr>
              <a:t> button or click the </a:t>
            </a:r>
            <a:r>
              <a:rPr lang="en-US" i="1">
                <a:latin typeface="Segoe"/>
                <a:ea typeface="ＭＳ ゴシック"/>
              </a:rPr>
              <a:t>Help</a:t>
            </a:r>
            <a:r>
              <a:rPr lang="en-US">
                <a:latin typeface="Segoe"/>
                <a:ea typeface="ＭＳ ゴシック"/>
              </a:rPr>
              <a:t> icon.</a:t>
            </a:r>
            <a:endParaRPr lang="en-US">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49</a:t>
            </a:fld>
            <a:endParaRPr lang="en-US"/>
          </a:p>
        </p:txBody>
      </p:sp>
    </p:spTree>
    <p:extLst>
      <p:ext uri="{BB962C8B-B14F-4D97-AF65-F5344CB8AC3E}">
        <p14:creationId xmlns:p14="http://schemas.microsoft.com/office/powerpoint/2010/main" val="22140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Creating and saving documents is covered in Lesson 1.</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a:t>
            </a:fld>
            <a:endParaRPr lang="en-US"/>
          </a:p>
        </p:txBody>
      </p:sp>
    </p:spTree>
    <p:extLst>
      <p:ext uri="{BB962C8B-B14F-4D97-AF65-F5344CB8AC3E}">
        <p14:creationId xmlns:p14="http://schemas.microsoft.com/office/powerpoint/2010/main" val="95842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Section breaks are covered in Lesson 5.</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a:t>
            </a:fld>
            <a:endParaRPr lang="en-US"/>
          </a:p>
        </p:txBody>
      </p:sp>
    </p:spTree>
    <p:extLst>
      <p:ext uri="{BB962C8B-B14F-4D97-AF65-F5344CB8AC3E}">
        <p14:creationId xmlns:p14="http://schemas.microsoft.com/office/powerpoint/2010/main" val="1213143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If you do not see the headings and contents in a border, click the </a:t>
            </a:r>
            <a:r>
              <a:rPr lang="en-US" b="0" i="1" u="none" strike="noStrike" baseline="0" smtClean="0">
                <a:latin typeface="Segoe"/>
                <a:ea typeface="ＭＳ ゴシック"/>
              </a:rPr>
              <a:t>Show Documents</a:t>
            </a:r>
            <a:r>
              <a:rPr lang="en-US" b="0" i="0" u="none" strike="noStrike" baseline="0" smtClean="0">
                <a:latin typeface="Segoe"/>
                <a:ea typeface="ＭＳ ゴシック"/>
              </a:rPr>
              <a:t> button in the Master Documents group.</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14</a:t>
            </a:fld>
            <a:endParaRPr lang="en-US"/>
          </a:p>
        </p:txBody>
      </p:sp>
    </p:spTree>
    <p:extLst>
      <p:ext uri="{BB962C8B-B14F-4D97-AF65-F5344CB8AC3E}">
        <p14:creationId xmlns:p14="http://schemas.microsoft.com/office/powerpoint/2010/main" val="281894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click the drop-down arrow by the Outline Level box to select the level.</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17</a:t>
            </a:fld>
            <a:endParaRPr lang="en-US"/>
          </a:p>
        </p:txBody>
      </p:sp>
    </p:spTree>
    <p:extLst>
      <p:ext uri="{BB962C8B-B14F-4D97-AF65-F5344CB8AC3E}">
        <p14:creationId xmlns:p14="http://schemas.microsoft.com/office/powerpoint/2010/main" val="3572582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Click the </a:t>
            </a:r>
            <a:r>
              <a:rPr lang="en-US" b="0" i="1" u="none" strike="noStrike" baseline="0" smtClean="0">
                <a:latin typeface="Segoe"/>
                <a:ea typeface="ＭＳ ゴシック"/>
              </a:rPr>
              <a:t>subdocument</a:t>
            </a:r>
            <a:r>
              <a:rPr lang="en-US" b="0" i="0" u="none" strike="noStrike" baseline="0" smtClean="0">
                <a:latin typeface="Segoe"/>
                <a:ea typeface="ＭＳ ゴシック"/>
              </a:rPr>
              <a:t> icon to select the heading and contents, and drag and drop in the new location.</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19</a:t>
            </a:fld>
            <a:endParaRPr lang="en-US"/>
          </a:p>
        </p:txBody>
      </p:sp>
    </p:spTree>
    <p:extLst>
      <p:ext uri="{BB962C8B-B14F-4D97-AF65-F5344CB8AC3E}">
        <p14:creationId xmlns:p14="http://schemas.microsoft.com/office/powerpoint/2010/main" val="4429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In Lesson 2, you learn to select text using different methods. To select multiple text, press </a:t>
            </a:r>
            <a:r>
              <a:rPr lang="en-US" b="0" i="1" u="none" strike="noStrike" baseline="0" smtClean="0">
                <a:latin typeface="Segoe"/>
                <a:ea typeface="ＭＳ ゴシック"/>
              </a:rPr>
              <a:t>CTRL</a:t>
            </a:r>
            <a:r>
              <a:rPr lang="en-US" b="0" i="0" u="none" strike="noStrike" baseline="0" smtClean="0">
                <a:latin typeface="Segoe"/>
                <a:ea typeface="ＭＳ ゴシック"/>
              </a:rPr>
              <a:t> and click text.</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25</a:t>
            </a:fld>
            <a:endParaRPr lang="en-US"/>
          </a:p>
        </p:txBody>
      </p:sp>
    </p:spTree>
    <p:extLst>
      <p:ext uri="{BB962C8B-B14F-4D97-AF65-F5344CB8AC3E}">
        <p14:creationId xmlns:p14="http://schemas.microsoft.com/office/powerpoint/2010/main" val="3619070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Word allows you to override assigned keyboard keys, but you don’t want to do that. Find one that is unassigned.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36</a:t>
            </a:fld>
            <a:endParaRPr lang="en-US"/>
          </a:p>
        </p:txBody>
      </p:sp>
    </p:spTree>
    <p:extLst>
      <p:ext uri="{BB962C8B-B14F-4D97-AF65-F5344CB8AC3E}">
        <p14:creationId xmlns:p14="http://schemas.microsoft.com/office/powerpoint/2010/main" val="3681561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Cross Reference: In Lesson 6, you learn to create tables using various methods and format using Tables Tools.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37</a:t>
            </a:fld>
            <a:endParaRPr lang="en-US"/>
          </a:p>
        </p:txBody>
      </p:sp>
    </p:spTree>
    <p:extLst>
      <p:ext uri="{BB962C8B-B14F-4D97-AF65-F5344CB8AC3E}">
        <p14:creationId xmlns:p14="http://schemas.microsoft.com/office/powerpoint/2010/main" val="2017847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5171F4-45A9-EF48-B7C8-816B4AA02074}" type="datetimeFigureOut">
              <a:t>9/1/13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60D32C-74D7-3944-9F98-E58070ED4467}" type="slidenum">
              <a:t>‹#›</a:t>
            </a:fld>
            <a:endParaRPr lang="en-US"/>
          </a:p>
        </p:txBody>
      </p:sp>
    </p:spTree>
    <p:extLst>
      <p:ext uri="{BB962C8B-B14F-4D97-AF65-F5344CB8AC3E}">
        <p14:creationId xmlns:p14="http://schemas.microsoft.com/office/powerpoint/2010/main" val="2402567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C6"/>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024753"/>
            <a:ext cx="8534400" cy="1928247"/>
          </a:xfrm>
        </p:spPr>
        <p:txBody>
          <a:bodyPr lIns="45720" rIns="45720">
            <a:normAutofit/>
          </a:bodyPr>
          <a:lstStyle/>
          <a:p>
            <a:pPr lvl="0" algn="r">
              <a:lnSpc>
                <a:spcPct val="80000"/>
              </a:lnSpc>
              <a:defRPr/>
            </a:pPr>
            <a:r>
              <a:rPr lang="en-US" sz="4400">
                <a:latin typeface="Segoe"/>
                <a:ea typeface="ＭＳ ゴシック"/>
              </a:rPr>
              <a:t>Maintaining Documents </a:t>
            </a:r>
            <a:br>
              <a:rPr lang="en-US" sz="4400">
                <a:latin typeface="Segoe"/>
                <a:ea typeface="ＭＳ ゴシック"/>
              </a:rPr>
            </a:br>
            <a:r>
              <a:rPr lang="en-US" sz="4400">
                <a:latin typeface="Segoe"/>
                <a:ea typeface="ＭＳ ゴシック"/>
              </a:rPr>
              <a:t>and Macros</a:t>
            </a:r>
            <a:br>
              <a:rPr lang="en-US" sz="4400">
                <a:latin typeface="Segoe"/>
                <a:ea typeface="ＭＳ ゴシック"/>
              </a:rPr>
            </a:br>
            <a:endParaRPr lang="en-US" sz="4200" dirty="0" smtClean="0">
              <a:effectLst>
                <a:outerShdw algn="tl">
                  <a:srgbClr val="000000"/>
                </a:outerShdw>
              </a:effectLst>
            </a:endParaRPr>
          </a:p>
        </p:txBody>
      </p:sp>
      <p:sp>
        <p:nvSpPr>
          <p:cNvPr id="2055" name="Subtitle 2"/>
          <p:cNvSpPr>
            <a:spLocks noGrp="1"/>
          </p:cNvSpPr>
          <p:nvPr>
            <p:ph type="body" idx="1"/>
          </p:nvPr>
        </p:nvSpPr>
        <p:spPr>
          <a:xfrm>
            <a:off x="304800" y="2743200"/>
            <a:ext cx="8183563" cy="457200"/>
          </a:xfrm>
        </p:spPr>
        <p:txBody>
          <a:bodyPr lIns="182880" tIns="0"/>
          <a:lstStyle/>
          <a:p>
            <a:pPr marL="36513" indent="0" algn="r" eaLnBrk="1" hangingPunct="1">
              <a:spcBef>
                <a:spcPct val="0"/>
              </a:spcBef>
              <a:buFontTx/>
              <a:buNone/>
            </a:pPr>
            <a:r>
              <a:rPr lang="en-US" sz="2800" dirty="0" smtClean="0">
                <a:solidFill>
                  <a:srgbClr val="0072C6"/>
                </a:solidFill>
              </a:rPr>
              <a:t>Lesson 12</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C6"/>
                </a:solidFill>
                <a:latin typeface="Segoe UI Semibold" panose="020B0702040204020203" pitchFamily="34" charset="0"/>
              </a:rPr>
              <a:t>Microsoft</a:t>
            </a:r>
            <a:r>
              <a:rPr lang="en-US" sz="4800" b="1" dirty="0" smtClean="0">
                <a:solidFill>
                  <a:srgbClr val="0072C6"/>
                </a:solidFill>
                <a:latin typeface="+mn-lt"/>
              </a:rPr>
              <a:t> Word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View the Subdocuments in the Master Folder</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OPEN</a:t>
            </a:r>
            <a:r>
              <a:rPr lang="en-US" b="0" i="0" u="none" strike="noStrike" baseline="0" smtClean="0">
                <a:solidFill>
                  <a:srgbClr val="000000"/>
                </a:solidFill>
                <a:latin typeface="Segoe"/>
                <a:ea typeface="ＭＳ ゴシック"/>
              </a:rPr>
              <a:t> the </a:t>
            </a:r>
            <a:r>
              <a:rPr lang="en-US" b="0" i="1" u="none" strike="noStrike" baseline="0" smtClean="0">
                <a:solidFill>
                  <a:srgbClr val="000000"/>
                </a:solidFill>
                <a:latin typeface="Segoe"/>
                <a:ea typeface="ＭＳ ゴシック"/>
              </a:rPr>
              <a:t>Master Hosting</a:t>
            </a:r>
            <a:r>
              <a:rPr lang="en-US" b="0" i="0" u="none" strike="noStrike" baseline="0" smtClean="0">
                <a:solidFill>
                  <a:srgbClr val="000000"/>
                </a:solidFill>
                <a:latin typeface="Segoe"/>
                <a:ea typeface="ＭＳ ゴシック"/>
              </a:rPr>
              <a:t> folder. You started with one file in your </a:t>
            </a:r>
            <a:r>
              <a:rPr lang="en-US" b="0" i="1" u="none" strike="noStrike" baseline="0" smtClean="0">
                <a:solidFill>
                  <a:srgbClr val="000000"/>
                </a:solidFill>
                <a:latin typeface="Segoe"/>
                <a:ea typeface="ＭＳ ゴシック"/>
              </a:rPr>
              <a:t>Master</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Hosting</a:t>
            </a:r>
            <a:r>
              <a:rPr lang="en-US" b="0" i="0" u="none" strike="noStrike" baseline="0" smtClean="0">
                <a:solidFill>
                  <a:srgbClr val="000000"/>
                </a:solidFill>
                <a:latin typeface="Segoe"/>
                <a:ea typeface="ＭＳ ゴシック"/>
              </a:rPr>
              <a:t> folder and now you have several subdocuments in the folder. When subdocuments are created and then saved, Word automatically saves each subdocument as a separate file. Word uses the text within the heading as the filename.</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the </a:t>
            </a:r>
            <a:r>
              <a:rPr lang="en-US" b="1" i="1" u="none" strike="noStrike" baseline="0" smtClean="0">
                <a:solidFill>
                  <a:prstClr val="black"/>
                </a:solidFill>
                <a:latin typeface="Segoe"/>
                <a:ea typeface="ＭＳ ゴシック"/>
              </a:rPr>
              <a:t>Master Proposal</a:t>
            </a:r>
            <a:r>
              <a:rPr lang="en-US" b="0" i="0" u="none" strike="noStrike" baseline="0" smtClean="0">
                <a:solidFill>
                  <a:srgbClr val="000000"/>
                </a:solidFill>
                <a:latin typeface="Segoe"/>
                <a:ea typeface="ＭＳ ゴシック"/>
              </a:rPr>
              <a:t> document. The document opens in Print Layout view. When opening a master document, the subdocuments shows the location in a hyperlink to the file. You see your flash drive letter followed by the </a:t>
            </a:r>
            <a:r>
              <a:rPr lang="en-US" b="0" i="1" u="none" strike="noStrike" baseline="0" smtClean="0">
                <a:solidFill>
                  <a:srgbClr val="000000"/>
                </a:solidFill>
                <a:latin typeface="Segoe"/>
                <a:ea typeface="ＭＳ ゴシック"/>
              </a:rPr>
              <a:t>Master Hosting</a:t>
            </a:r>
            <a:r>
              <a:rPr lang="en-US" b="0" i="0" u="none" strike="noStrike" baseline="0" smtClean="0">
                <a:solidFill>
                  <a:srgbClr val="000000"/>
                </a:solidFill>
                <a:latin typeface="Segoe"/>
                <a:ea typeface="ＭＳ ゴシック"/>
              </a:rPr>
              <a:t> folder and then by the subdocument filename. By default the subdocuments are locked and collapsed. </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spTree>
    <p:extLst>
      <p:ext uri="{BB962C8B-B14F-4D97-AF65-F5344CB8AC3E}">
        <p14:creationId xmlns:p14="http://schemas.microsoft.com/office/powerpoint/2010/main" val="139899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View the Subdocuments in the Master Folder</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The figure below displays the document with the location of the saved subdocuments with hyperlinks.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1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934" y="2286000"/>
            <a:ext cx="7205133" cy="3917489"/>
          </a:xfrm>
          <a:prstGeom prst="rect">
            <a:avLst/>
          </a:prstGeom>
        </p:spPr>
      </p:pic>
    </p:spTree>
    <p:extLst>
      <p:ext uri="{BB962C8B-B14F-4D97-AF65-F5344CB8AC3E}">
        <p14:creationId xmlns:p14="http://schemas.microsoft.com/office/powerpoint/2010/main" val="3608321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View the Subdocuments in the Master Folder</a:t>
            </a:r>
            <a:endParaRPr lang="en-US"/>
          </a:p>
        </p:txBody>
      </p:sp>
      <p:sp>
        <p:nvSpPr>
          <p:cNvPr id="3" name="Content Placeholder 2"/>
          <p:cNvSpPr>
            <a:spLocks noGrp="1"/>
          </p:cNvSpPr>
          <p:nvPr>
            <p:ph idx="1"/>
          </p:nvPr>
        </p:nvSpPr>
        <p:spPr/>
        <p:txBody>
          <a:bodyPr/>
          <a:lstStyle/>
          <a:p>
            <a:pPr lvl="1">
              <a:buFont typeface="+mj-lt"/>
              <a:buAutoNum type="arabicPeriod" startAt="4"/>
            </a:pPr>
            <a:r>
              <a:rPr lang="en-US">
                <a:solidFill>
                  <a:srgbClr val="000000"/>
                </a:solidFill>
                <a:latin typeface="Segoe"/>
                <a:ea typeface="ＭＳ ゴシック"/>
              </a:rPr>
              <a:t>When you are ready to follow a link in Word, press </a:t>
            </a:r>
            <a:r>
              <a:rPr lang="en-US" b="1">
                <a:solidFill>
                  <a:prstClr val="black"/>
                </a:solidFill>
                <a:latin typeface="Segoe"/>
                <a:ea typeface="ＭＳ ゴシック"/>
              </a:rPr>
              <a:t>Ctrl</a:t>
            </a:r>
            <a:r>
              <a:rPr lang="en-US">
                <a:solidFill>
                  <a:srgbClr val="000000"/>
                </a:solidFill>
                <a:latin typeface="Segoe"/>
                <a:ea typeface="ＭＳ ゴシック"/>
              </a:rPr>
              <a:t>, and then Click. Each hyperlink goes directly to the subdocument when you click on the link. Later in this lesson, you open a subdocument.</a:t>
            </a:r>
          </a:p>
          <a:p>
            <a:pPr lvl="0"/>
            <a:r>
              <a:rPr lang="en-US" b="1">
                <a:latin typeface="Segoe"/>
                <a:ea typeface="ＭＳ ゴシック"/>
              </a:rPr>
              <a:t>PAUSE. LEAVE</a:t>
            </a:r>
            <a:r>
              <a:rPr lang="en-US">
                <a:latin typeface="Segoe"/>
                <a:ea typeface="ＭＳ ゴシック"/>
              </a:rPr>
              <a:t> the document open to use in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2443845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Expand and Collapse Subdocuments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that is open from the previous exercise.</a:t>
            </a:r>
          </a:p>
          <a:p>
            <a:pPr lvl="1" rtl="0"/>
            <a:r>
              <a:rPr lang="en-US" sz="2000" b="0" i="0" u="none" strike="noStrike" baseline="0" smtClean="0">
                <a:solidFill>
                  <a:srgbClr val="000000"/>
                </a:solidFill>
                <a:latin typeface="Segoe"/>
                <a:ea typeface="ＭＳ ゴシック"/>
              </a:rPr>
              <a:t>Change the view of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document to </a:t>
            </a:r>
            <a:r>
              <a:rPr lang="en-US" sz="2000" b="1" i="0" u="none" strike="noStrike" baseline="0" smtClean="0">
                <a:solidFill>
                  <a:prstClr val="black"/>
                </a:solidFill>
                <a:latin typeface="Segoe"/>
                <a:ea typeface="ＭＳ ゴシック"/>
              </a:rPr>
              <a:t>Outline</a:t>
            </a:r>
            <a:r>
              <a:rPr lang="en-US" sz="2000" b="0" i="0" u="none" strike="noStrike" baseline="0" smtClean="0">
                <a:solidFill>
                  <a:srgbClr val="000000"/>
                </a:solidFill>
                <a:latin typeface="Segoe"/>
                <a:ea typeface="ＭＳ ゴシック"/>
              </a:rPr>
              <a:t>. With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Outlining tab open, you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can now work with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buttons in the Master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Document group.</a:t>
            </a:r>
          </a:p>
          <a:p>
            <a:pPr lvl="1" rtl="0"/>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Expand </a:t>
            </a:r>
            <a:br>
              <a:rPr lang="en-US" sz="2000" b="1"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Subdocuments</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 and notice that all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subdocuments are shown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along with their contents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(right)</a:t>
            </a:r>
            <a:r>
              <a:rPr lang="en-US" sz="20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12-7.png"/>
          <p:cNvPicPr>
            <a:picLocks noChangeAspect="1"/>
          </p:cNvPicPr>
          <p:nvPr/>
        </p:nvPicPr>
        <p:blipFill rotWithShape="1">
          <a:blip r:embed="rId2">
            <a:extLst>
              <a:ext uri="{28A0092B-C50C-407E-A947-70E740481C1C}">
                <a14:useLocalDpi xmlns:a14="http://schemas.microsoft.com/office/drawing/2010/main" val="0"/>
              </a:ext>
            </a:extLst>
          </a:blip>
          <a:srcRect r="37222"/>
          <a:stretch/>
        </p:blipFill>
        <p:spPr>
          <a:xfrm>
            <a:off x="4648200" y="1828800"/>
            <a:ext cx="3967558" cy="3869267"/>
          </a:xfrm>
          <a:prstGeom prst="rect">
            <a:avLst/>
          </a:prstGeom>
        </p:spPr>
      </p:pic>
      <p:pic>
        <p:nvPicPr>
          <p:cNvPr id="8" name="Picture 7" descr="expa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3733800"/>
            <a:ext cx="342900" cy="407773"/>
          </a:xfrm>
          <a:prstGeom prst="rect">
            <a:avLst/>
          </a:prstGeom>
        </p:spPr>
      </p:pic>
    </p:spTree>
    <p:extLst>
      <p:ext uri="{BB962C8B-B14F-4D97-AF65-F5344CB8AC3E}">
        <p14:creationId xmlns:p14="http://schemas.microsoft.com/office/powerpoint/2010/main" val="2976522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Expand and Collapse Subdocuments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Each heading and its contents now appear. Now that the subdocuments are expanded the Expand Subdocuments button is replaced with the Collapse Subdocuments button.</a:t>
            </a:r>
          </a:p>
          <a:p>
            <a:pPr lvl="1" rtl="0">
              <a:buAutoNum type="arabicPeriod" startAt="3"/>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Collapse Subdocuments      </a:t>
            </a:r>
            <a:r>
              <a:rPr lang="en-US" b="0" i="0" u="none" strike="noStrike" baseline="0" smtClean="0">
                <a:solidFill>
                  <a:srgbClr val="000000"/>
                </a:solidFill>
                <a:latin typeface="Segoe"/>
                <a:ea typeface="ＭＳ ゴシック"/>
              </a:rPr>
              <a:t>button to collapse each of the subdocuments. The Expand Subdocuments button appears again.</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collap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7184" y="2844800"/>
            <a:ext cx="308328" cy="389467"/>
          </a:xfrm>
          <a:prstGeom prst="rect">
            <a:avLst/>
          </a:prstGeom>
        </p:spPr>
      </p:pic>
    </p:spTree>
    <p:extLst>
      <p:ext uri="{BB962C8B-B14F-4D97-AF65-F5344CB8AC3E}">
        <p14:creationId xmlns:p14="http://schemas.microsoft.com/office/powerpoint/2010/main" val="530504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Promote and Demote Subdocuments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Expand Subdocuments</a:t>
            </a:r>
            <a:r>
              <a:rPr lang="en-US" b="0" i="0" u="none" strike="noStrike" baseline="0" smtClean="0">
                <a:solidFill>
                  <a:srgbClr val="000000"/>
                </a:solidFill>
                <a:latin typeface="Segoe"/>
                <a:ea typeface="ＭＳ ゴシック"/>
              </a:rPr>
              <a:t> button to expand all subdocuments. Point at the </a:t>
            </a:r>
            <a:r>
              <a:rPr lang="en-US" b="1" i="0" u="none" strike="noStrike" baseline="0" smtClean="0">
                <a:solidFill>
                  <a:prstClr val="black"/>
                </a:solidFill>
                <a:latin typeface="Segoe"/>
                <a:ea typeface="ＭＳ ゴシック"/>
              </a:rPr>
              <a:t>plus (+)</a:t>
            </a:r>
            <a:r>
              <a:rPr lang="en-US" b="0" i="0" u="none" strike="noStrike" baseline="0" smtClean="0">
                <a:solidFill>
                  <a:srgbClr val="000000"/>
                </a:solidFill>
                <a:latin typeface="Segoe"/>
                <a:ea typeface="ＭＳ ゴシック"/>
              </a:rPr>
              <a:t> symbol next to the </a:t>
            </a:r>
            <a:r>
              <a:rPr lang="en-US" b="0" i="1" u="none" strike="noStrike" baseline="0" smtClean="0">
                <a:solidFill>
                  <a:srgbClr val="000000"/>
                </a:solidFill>
                <a:latin typeface="Segoe"/>
                <a:ea typeface="ＭＳ ゴシック"/>
              </a:rPr>
              <a:t>Account Information</a:t>
            </a:r>
            <a:r>
              <a:rPr lang="en-US" b="0" i="0" u="none" strike="noStrike" baseline="0" smtClean="0">
                <a:solidFill>
                  <a:srgbClr val="000000"/>
                </a:solidFill>
                <a:latin typeface="Segoe"/>
                <a:ea typeface="ＭＳ ゴシック"/>
              </a:rPr>
              <a:t> heading—notice that the mouse pointer changes to four arrows. </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plus (+) </a:t>
            </a:r>
            <a:r>
              <a:rPr lang="en-US" b="0" i="0" u="none" strike="noStrike" baseline="0" smtClean="0">
                <a:solidFill>
                  <a:srgbClr val="000000"/>
                </a:solidFill>
                <a:latin typeface="Segoe"/>
                <a:ea typeface="ＭＳ ゴシック"/>
              </a:rPr>
              <a:t>symbol</a:t>
            </a:r>
            <a:r>
              <a:rPr lang="en-US" b="1"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once to select the heading and all the contents within the subdocument.</a:t>
            </a:r>
          </a:p>
          <a:p>
            <a:pPr lvl="1" rtl="0"/>
            <a:r>
              <a:rPr lang="en-US" b="0" i="0" u="none" strike="noStrike" baseline="0" smtClean="0">
                <a:solidFill>
                  <a:srgbClr val="000000"/>
                </a:solidFill>
                <a:latin typeface="Segoe"/>
                <a:ea typeface="ＭＳ ゴシック"/>
              </a:rPr>
              <a:t>In the Outline Tools group, click the </a:t>
            </a:r>
            <a:r>
              <a:rPr lang="en-US" b="1" i="0" u="none" strike="noStrike" baseline="0" smtClean="0">
                <a:solidFill>
                  <a:prstClr val="black"/>
                </a:solidFill>
                <a:latin typeface="Segoe"/>
                <a:ea typeface="ＭＳ ゴシック"/>
              </a:rPr>
              <a:t>Demote</a:t>
            </a:r>
            <a:br>
              <a:rPr lang="en-US" b="1" i="0" u="none" strike="noStrike" baseline="0" smtClean="0">
                <a:solidFill>
                  <a:prstClr val="black"/>
                </a:solidFill>
                <a:latin typeface="Segoe"/>
                <a:ea typeface="ＭＳ ゴシック"/>
              </a:rPr>
            </a:br>
            <a:r>
              <a:rPr lang="en-US" b="0" i="0" u="none" strike="noStrike" baseline="0" smtClean="0">
                <a:solidFill>
                  <a:srgbClr val="000000"/>
                </a:solidFill>
                <a:latin typeface="Segoe"/>
                <a:ea typeface="ＭＳ ゴシック"/>
              </a:rPr>
              <a:t>button once.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demo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4114800"/>
            <a:ext cx="321733" cy="313038"/>
          </a:xfrm>
          <a:prstGeom prst="rect">
            <a:avLst/>
          </a:prstGeom>
        </p:spPr>
      </p:pic>
    </p:spTree>
    <p:extLst>
      <p:ext uri="{BB962C8B-B14F-4D97-AF65-F5344CB8AC3E}">
        <p14:creationId xmlns:p14="http://schemas.microsoft.com/office/powerpoint/2010/main" val="3951191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Promote and Demote Subdocuments</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Did you see the Outline Level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box change from a Level 1 to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 Level 2? The </a:t>
            </a:r>
            <a:r>
              <a:rPr lang="en-US" sz="2000" b="0" i="1" u="none" strike="noStrike" baseline="0" smtClean="0">
                <a:solidFill>
                  <a:srgbClr val="000000"/>
                </a:solidFill>
                <a:latin typeface="Segoe"/>
                <a:ea typeface="ＭＳ ゴシック"/>
              </a:rPr>
              <a:t>Account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Information</a:t>
            </a:r>
            <a:r>
              <a:rPr lang="en-US" sz="2000" b="0" i="0" u="none" strike="noStrike" baseline="0" smtClean="0">
                <a:solidFill>
                  <a:srgbClr val="000000"/>
                </a:solidFill>
                <a:latin typeface="Segoe"/>
                <a:ea typeface="ＭＳ ゴシック"/>
              </a:rPr>
              <a:t> has been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demoted to a Level 2 as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shown at right. </a:t>
            </a:r>
          </a:p>
          <a:p>
            <a:pPr lvl="1" rtl="0">
              <a:buAutoNum type="arabicPeriod" startAt="4"/>
            </a:pPr>
            <a:r>
              <a:rPr lang="en-US" sz="2000" b="0" i="0" u="none" strike="noStrike" baseline="0" smtClean="0">
                <a:solidFill>
                  <a:srgbClr val="000000"/>
                </a:solidFill>
                <a:latin typeface="Segoe"/>
                <a:ea typeface="ＭＳ ゴシック"/>
              </a:rPr>
              <a:t>With the Account Information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subdocument still selected,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Promote</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arrow once. </a:t>
            </a:r>
          </a:p>
          <a:p>
            <a:pPr lvl="1" rtl="0">
              <a:buAutoNum type="arabicPeriod" startAt="4"/>
            </a:pPr>
            <a:endParaRPr lang="en-US" sz="20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12-8.png"/>
          <p:cNvPicPr>
            <a:picLocks noChangeAspect="1"/>
          </p:cNvPicPr>
          <p:nvPr/>
        </p:nvPicPr>
        <p:blipFill rotWithShape="1">
          <a:blip r:embed="rId2">
            <a:extLst>
              <a:ext uri="{28A0092B-C50C-407E-A947-70E740481C1C}">
                <a14:useLocalDpi xmlns:a14="http://schemas.microsoft.com/office/drawing/2010/main" val="0"/>
              </a:ext>
            </a:extLst>
          </a:blip>
          <a:srcRect r="38796"/>
          <a:stretch/>
        </p:blipFill>
        <p:spPr>
          <a:xfrm>
            <a:off x="4879575" y="1524000"/>
            <a:ext cx="3731025" cy="3877733"/>
          </a:xfrm>
          <a:prstGeom prst="rect">
            <a:avLst/>
          </a:prstGeom>
        </p:spPr>
      </p:pic>
      <p:pic>
        <p:nvPicPr>
          <p:cNvPr id="8" name="Picture 7" descr="promo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4038600"/>
            <a:ext cx="338667" cy="316818"/>
          </a:xfrm>
          <a:prstGeom prst="rect">
            <a:avLst/>
          </a:prstGeom>
        </p:spPr>
      </p:pic>
    </p:spTree>
    <p:extLst>
      <p:ext uri="{BB962C8B-B14F-4D97-AF65-F5344CB8AC3E}">
        <p14:creationId xmlns:p14="http://schemas.microsoft.com/office/powerpoint/2010/main" val="4255336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Promote and Demote Subdocuments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The </a:t>
            </a:r>
            <a:r>
              <a:rPr lang="en-US" b="0" i="1" u="none" strike="noStrike" baseline="0" smtClean="0">
                <a:solidFill>
                  <a:srgbClr val="000000"/>
                </a:solidFill>
                <a:latin typeface="Segoe"/>
                <a:ea typeface="ＭＳ ゴシック"/>
              </a:rPr>
              <a:t>Account Information</a:t>
            </a:r>
            <a:r>
              <a:rPr lang="en-US" b="0" i="0" u="none" strike="noStrike" baseline="0" smtClean="0">
                <a:solidFill>
                  <a:srgbClr val="000000"/>
                </a:solidFill>
                <a:latin typeface="Segoe"/>
                <a:ea typeface="ＭＳ ゴシック"/>
              </a:rPr>
              <a:t> has been promoted back to a Level 1. Demote back to a Level 2</a:t>
            </a:r>
            <a:r>
              <a:rPr lang="en-US" b="0" i="0" u="none" strike="noStrike" baseline="0" smtClean="0">
                <a:solidFill>
                  <a:srgbClr val="000000"/>
                </a:solidFill>
                <a:latin typeface="Times New Roman"/>
                <a:ea typeface="ＭＳ ゴシック"/>
              </a:rPr>
              <a:t>.</a:t>
            </a:r>
          </a:p>
          <a:p>
            <a:pPr lvl="1" rtl="0">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Save </a:t>
            </a:r>
            <a:r>
              <a:rPr lang="en-US" b="0" i="0" u="none" strike="noStrike" baseline="0" smtClean="0">
                <a:solidFill>
                  <a:srgbClr val="000000"/>
                </a:solidFill>
                <a:latin typeface="Segoe"/>
                <a:ea typeface="ＭＳ ゴシック"/>
              </a:rPr>
              <a:t>button on the Quick Access Toolbar. The master document is saved with the updated changes.</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Tree>
    <p:extLst>
      <p:ext uri="{BB962C8B-B14F-4D97-AF65-F5344CB8AC3E}">
        <p14:creationId xmlns:p14="http://schemas.microsoft.com/office/powerpoint/2010/main" val="3103876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Reorganize Subdocuments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Deselect </a:t>
            </a:r>
            <a:r>
              <a:rPr lang="en-US" b="0" i="1" u="none" strike="noStrike" baseline="0" smtClean="0">
                <a:solidFill>
                  <a:srgbClr val="000000"/>
                </a:solidFill>
                <a:latin typeface="Segoe"/>
                <a:ea typeface="ＭＳ ゴシック"/>
              </a:rPr>
              <a:t>Account Information</a:t>
            </a:r>
            <a:r>
              <a:rPr lang="en-US" b="0" i="0" u="none" strike="noStrike" baseline="0" smtClean="0">
                <a:solidFill>
                  <a:srgbClr val="000000"/>
                </a:solidFill>
                <a:latin typeface="Segoe"/>
                <a:ea typeface="ＭＳ ゴシック"/>
              </a:rPr>
              <a:t> by clicking in a blank area of the document screen.</a:t>
            </a:r>
          </a:p>
          <a:p>
            <a:pPr lvl="1" rtl="0"/>
            <a:r>
              <a:rPr lang="en-US" b="0" i="0" u="none" strike="noStrike" baseline="0" smtClean="0">
                <a:solidFill>
                  <a:srgbClr val="000000"/>
                </a:solidFill>
                <a:latin typeface="Segoe"/>
                <a:ea typeface="ＭＳ ゴシック"/>
              </a:rPr>
              <a:t>Add a check mark next to </a:t>
            </a:r>
            <a:r>
              <a:rPr lang="en-US" b="1" i="0" u="none" strike="noStrike" baseline="0" smtClean="0">
                <a:solidFill>
                  <a:prstClr val="black"/>
                </a:solidFill>
                <a:latin typeface="Segoe"/>
                <a:ea typeface="ＭＳ ゴシック"/>
              </a:rPr>
              <a:t>Show First Line Only</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This displays a few lines for each of the subdocuments and hides the remaining content—making the subdocuments more manageable.</a:t>
            </a:r>
          </a:p>
          <a:p>
            <a:pPr lvl="1" rtl="0"/>
            <a:r>
              <a:rPr lang="en-US" b="0" i="0" u="none" strike="noStrike" baseline="0" smtClean="0">
                <a:solidFill>
                  <a:srgbClr val="000000"/>
                </a:solidFill>
                <a:latin typeface="Segoe"/>
                <a:ea typeface="ＭＳ ゴシック"/>
              </a:rPr>
              <a:t>Scroll down and click to select the </a:t>
            </a:r>
            <a:r>
              <a:rPr lang="en-US" b="1" i="0" u="none" strike="noStrike" baseline="0" smtClean="0">
                <a:solidFill>
                  <a:prstClr val="black"/>
                </a:solidFill>
                <a:latin typeface="Segoe"/>
                <a:ea typeface="ＭＳ ゴシック"/>
              </a:rPr>
              <a:t>plus (+)</a:t>
            </a:r>
            <a:r>
              <a:rPr lang="en-US" b="0" i="0" u="none" strike="noStrike" baseline="0" smtClean="0">
                <a:solidFill>
                  <a:srgbClr val="000000"/>
                </a:solidFill>
                <a:latin typeface="Segoe"/>
                <a:ea typeface="ＭＳ ゴシック"/>
              </a:rPr>
              <a:t> symbol by the </a:t>
            </a:r>
            <a:r>
              <a:rPr lang="en-US" b="0" i="1" u="none" strike="noStrike" baseline="0" smtClean="0">
                <a:solidFill>
                  <a:srgbClr val="000000"/>
                </a:solidFill>
                <a:latin typeface="Segoe"/>
                <a:ea typeface="ＭＳ ゴシック"/>
              </a:rPr>
              <a:t>Security/Software</a:t>
            </a:r>
            <a:r>
              <a:rPr lang="en-US" b="0" i="0" u="none" strike="noStrike" baseline="0" smtClean="0">
                <a:solidFill>
                  <a:srgbClr val="000000"/>
                </a:solidFill>
                <a:latin typeface="Segoe"/>
                <a:ea typeface="ＭＳ ゴシック"/>
              </a:rPr>
              <a:t> heading and its contents.</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80655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Reorganize Subdocuments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Show Documents </a:t>
            </a:r>
            <a:r>
              <a:rPr lang="en-US" b="0" i="0" u="none" strike="noStrike" baseline="0" smtClean="0">
                <a:solidFill>
                  <a:srgbClr val="000000"/>
                </a:solidFill>
                <a:latin typeface="Segoe"/>
                <a:ea typeface="ＭＳ ゴシック"/>
              </a:rPr>
              <a:t>button to display the additional commands in the Master Document group.</a:t>
            </a:r>
          </a:p>
          <a:p>
            <a:pPr lvl="1" rtl="0">
              <a:buAutoNum type="arabicPeriod" startAt="5"/>
            </a:pPr>
            <a:r>
              <a:rPr lang="en-US" b="0" i="0" u="none" strike="noStrike" baseline="0" smtClean="0">
                <a:solidFill>
                  <a:srgbClr val="000000"/>
                </a:solidFill>
                <a:latin typeface="Segoe"/>
                <a:ea typeface="ＭＳ ゴシック"/>
              </a:rPr>
              <a:t>On the Outline Tools group, click the </a:t>
            </a:r>
            <a:r>
              <a:rPr lang="en-US" b="1" i="0" u="none" strike="noStrike" baseline="0" smtClean="0">
                <a:solidFill>
                  <a:prstClr val="black"/>
                </a:solidFill>
                <a:latin typeface="Segoe"/>
                <a:ea typeface="ＭＳ ゴシック"/>
              </a:rPr>
              <a:t>Move Down</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(four times) until the heading is positioned below the continuous section break below </a:t>
            </a:r>
            <a:r>
              <a:rPr lang="en-US" b="0" i="1" u="none" strike="noStrike" baseline="0" smtClean="0">
                <a:solidFill>
                  <a:srgbClr val="000000"/>
                </a:solidFill>
                <a:latin typeface="Segoe"/>
                <a:ea typeface="ＭＳ ゴシック"/>
              </a:rPr>
              <a:t>Violation</a:t>
            </a:r>
            <a:r>
              <a:rPr lang="en-US" b="0" i="0"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a:t>
            </a:r>
          </a:p>
          <a:p>
            <a:pPr lvl="1" rtl="0">
              <a:buAutoNum type="arabicPeriod" startAt="5"/>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Delete</a:t>
            </a:r>
            <a:r>
              <a:rPr lang="en-US" b="0" i="0" u="none" strike="noStrike" baseline="0" smtClean="0">
                <a:solidFill>
                  <a:srgbClr val="000000"/>
                </a:solidFill>
                <a:latin typeface="Segoe"/>
                <a:ea typeface="ＭＳ ゴシック"/>
              </a:rPr>
              <a:t> the two continuous section breaks under Security/Software and Confidentiality. </a:t>
            </a:r>
          </a:p>
          <a:p>
            <a:pPr lvl="1" rtl="0">
              <a:buAutoNum type="arabicPeriod" startAt="5"/>
            </a:pPr>
            <a:r>
              <a:rPr lang="en-US" b="0" i="0" u="none" strike="noStrike" baseline="0" smtClean="0">
                <a:solidFill>
                  <a:srgbClr val="000000"/>
                </a:solidFill>
                <a:latin typeface="Segoe"/>
                <a:ea typeface="ＭＳ ゴシック"/>
              </a:rPr>
              <a:t>Deleting these continuous section breaks makes it easy to unlink the subdocuments.</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movedow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2286000"/>
            <a:ext cx="355600" cy="279400"/>
          </a:xfrm>
          <a:prstGeom prst="rect">
            <a:avLst/>
          </a:prstGeom>
        </p:spPr>
      </p:pic>
    </p:spTree>
    <p:extLst>
      <p:ext uri="{BB962C8B-B14F-4D97-AF65-F5344CB8AC3E}">
        <p14:creationId xmlns:p14="http://schemas.microsoft.com/office/powerpoint/2010/main" val="3324094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Objectives</a:t>
            </a:r>
            <a:endParaRPr lang="en-US" b="0" i="0" u="none" strike="noStrike" baseline="0" smtClean="0">
              <a:solidFill>
                <a:srgbClr val="0072C6"/>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3" name="Picture 2" descr="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8092956" cy="1574800"/>
          </a:xfrm>
          <a:prstGeom prst="rect">
            <a:avLst/>
          </a:prstGeom>
        </p:spPr>
      </p:pic>
    </p:spTree>
    <p:extLst>
      <p:ext uri="{BB962C8B-B14F-4D97-AF65-F5344CB8AC3E}">
        <p14:creationId xmlns:p14="http://schemas.microsoft.com/office/powerpoint/2010/main" val="2715747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Unlink Subdocuments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 </a:t>
            </a:r>
            <a:r>
              <a:rPr lang="en-US" sz="2000" b="0" i="0" u="none" strike="noStrike" baseline="0" smtClean="0">
                <a:latin typeface="Segoe"/>
                <a:ea typeface="ＭＳ ゴシック"/>
              </a:rPr>
              <a:t>the document that is open from the previous exercise.</a:t>
            </a:r>
          </a:p>
          <a:p>
            <a:pPr lvl="1" rtl="0"/>
            <a:r>
              <a:rPr lang="en-US" sz="2000" b="0" i="0" u="none" strike="noStrike" baseline="0" smtClean="0">
                <a:solidFill>
                  <a:srgbClr val="000000"/>
                </a:solidFill>
                <a:latin typeface="Segoe"/>
                <a:ea typeface="ＭＳ ゴシック"/>
              </a:rPr>
              <a:t>Currently, there is only one subdocument  </a:t>
            </a:r>
            <a:r>
              <a:rPr lang="en-US" sz="2000" b="0" i="0" u="none" strike="noStrike" smtClean="0">
                <a:solidFill>
                  <a:srgbClr val="000000"/>
                </a:solidFill>
                <a:latin typeface="Segoe"/>
                <a:ea typeface="ＭＳ ゴシック"/>
              </a:rPr>
              <a:t>     </a:t>
            </a:r>
            <a:r>
              <a:rPr lang="en-US" sz="2000" b="0" i="0" u="none" strike="noStrike" baseline="0" smtClean="0">
                <a:solidFill>
                  <a:srgbClr val="000000"/>
                </a:solidFill>
                <a:latin typeface="Segoe"/>
                <a:ea typeface="ＭＳ ゴシック"/>
              </a:rPr>
              <a:t>icon for both levels as shown below. Both of these subdocuments are linked to the master document and must be unlinked to create separate subdocuments.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12-9.png"/>
          <p:cNvPicPr>
            <a:picLocks noChangeAspect="1"/>
          </p:cNvPicPr>
          <p:nvPr/>
        </p:nvPicPr>
        <p:blipFill rotWithShape="1">
          <a:blip r:embed="rId2">
            <a:extLst>
              <a:ext uri="{28A0092B-C50C-407E-A947-70E740481C1C}">
                <a14:useLocalDpi xmlns:a14="http://schemas.microsoft.com/office/drawing/2010/main" val="0"/>
              </a:ext>
            </a:extLst>
          </a:blip>
          <a:srcRect b="30359"/>
          <a:stretch/>
        </p:blipFill>
        <p:spPr>
          <a:xfrm>
            <a:off x="1295400" y="3149600"/>
            <a:ext cx="7010400" cy="2844800"/>
          </a:xfrm>
          <a:prstGeom prst="rect">
            <a:avLst/>
          </a:prstGeom>
        </p:spPr>
      </p:pic>
      <p:pic>
        <p:nvPicPr>
          <p:cNvPr id="8" name="Picture 7" descr="onesu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828800"/>
            <a:ext cx="381000" cy="330200"/>
          </a:xfrm>
          <a:prstGeom prst="rect">
            <a:avLst/>
          </a:prstGeom>
        </p:spPr>
      </p:pic>
    </p:spTree>
    <p:extLst>
      <p:ext uri="{BB962C8B-B14F-4D97-AF65-F5344CB8AC3E}">
        <p14:creationId xmlns:p14="http://schemas.microsoft.com/office/powerpoint/2010/main" val="2503752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Unlink Subdocuments</a:t>
            </a:r>
          </a:p>
        </p:txBody>
      </p:sp>
      <p:sp>
        <p:nvSpPr>
          <p:cNvPr id="3" name="Text Placeholder 2"/>
          <p:cNvSpPr>
            <a:spLocks noGrp="1"/>
          </p:cNvSpPr>
          <p:nvPr>
            <p:ph type="body" idx="1"/>
          </p:nvPr>
        </p:nvSpPr>
        <p:spPr/>
        <p:txBody>
          <a:bodyPr/>
          <a:lstStyle/>
          <a:p>
            <a:pPr lvl="1" rtl="0">
              <a:buFont typeface="+mj-lt"/>
              <a:buAutoNum type="arabicPeriod" startAt="2"/>
            </a:pPr>
            <a:r>
              <a:rPr lang="en-US" sz="2100" b="0" i="0" u="none" strike="noStrike" baseline="0" smtClean="0">
                <a:solidFill>
                  <a:srgbClr val="000000"/>
                </a:solidFill>
                <a:latin typeface="Segoe"/>
                <a:ea typeface="ＭＳ ゴシック"/>
              </a:rPr>
              <a:t>Click the </a:t>
            </a:r>
            <a:r>
              <a:rPr lang="en-US" sz="2100" b="1" i="0" u="none" strike="noStrike" baseline="0" smtClean="0">
                <a:solidFill>
                  <a:prstClr val="black"/>
                </a:solidFill>
                <a:latin typeface="Segoe"/>
                <a:ea typeface="ＭＳ ゴシック"/>
              </a:rPr>
              <a:t>plus (+) </a:t>
            </a:r>
            <a:r>
              <a:rPr lang="en-US" sz="2100" b="0" i="0" u="none" strike="noStrike" baseline="0" smtClean="0">
                <a:solidFill>
                  <a:srgbClr val="000000"/>
                </a:solidFill>
                <a:latin typeface="Segoe"/>
                <a:ea typeface="ＭＳ ゴシック"/>
              </a:rPr>
              <a:t>symbol</a:t>
            </a:r>
            <a:r>
              <a:rPr lang="en-US" sz="2100" b="1" i="0" u="none" strike="noStrike" baseline="0" smtClean="0">
                <a:solidFill>
                  <a:prstClr val="black"/>
                </a:solidFill>
                <a:latin typeface="Segoe"/>
                <a:ea typeface="ＭＳ ゴシック"/>
              </a:rPr>
              <a:t> </a:t>
            </a:r>
            <a:r>
              <a:rPr lang="en-US" sz="2100" b="0" i="0" u="none" strike="noStrike" baseline="0" smtClean="0">
                <a:solidFill>
                  <a:srgbClr val="000000"/>
                </a:solidFill>
                <a:latin typeface="Segoe"/>
                <a:ea typeface="ＭＳ ゴシック"/>
              </a:rPr>
              <a:t>by </a:t>
            </a:r>
            <a:r>
              <a:rPr lang="en-US" sz="2100" b="0" i="1" u="none" strike="noStrike" baseline="0" smtClean="0">
                <a:solidFill>
                  <a:srgbClr val="000000"/>
                </a:solidFill>
                <a:latin typeface="Segoe"/>
                <a:ea typeface="ＭＳ ゴシック"/>
              </a:rPr>
              <a:t>Security/Software</a:t>
            </a:r>
            <a:r>
              <a:rPr lang="en-US" sz="2100" b="0" i="0" u="none" strike="noStrike" baseline="0" smtClean="0">
                <a:solidFill>
                  <a:srgbClr val="000000"/>
                </a:solidFill>
                <a:latin typeface="Segoe"/>
                <a:ea typeface="ＭＳ ゴシック"/>
              </a:rPr>
              <a:t> to select it, and then click the </a:t>
            </a:r>
            <a:r>
              <a:rPr lang="en-US" sz="2100" b="1" i="0" u="none" strike="noStrike" baseline="0" smtClean="0">
                <a:solidFill>
                  <a:prstClr val="black"/>
                </a:solidFill>
                <a:latin typeface="Segoe"/>
                <a:ea typeface="ＭＳ ゴシック"/>
              </a:rPr>
              <a:t>Unlink</a:t>
            </a:r>
            <a:r>
              <a:rPr lang="en-US" sz="2100" b="0" i="0" u="none" strike="noStrike" baseline="0" smtClean="0">
                <a:solidFill>
                  <a:srgbClr val="000000"/>
                </a:solidFill>
                <a:latin typeface="Segoe"/>
                <a:ea typeface="ＭＳ ゴシック"/>
              </a:rPr>
              <a:t> [Prod: insert MA1208.jpg here] button. </a:t>
            </a:r>
          </a:p>
          <a:p>
            <a:pPr lvl="1" rtl="0">
              <a:buAutoNum type="arabicPeriod" startAt="2"/>
            </a:pPr>
            <a:r>
              <a:rPr lang="en-US" sz="2100" b="0" i="0" u="none" strike="noStrike" baseline="0" smtClean="0">
                <a:solidFill>
                  <a:srgbClr val="000000"/>
                </a:solidFill>
                <a:latin typeface="Segoe"/>
                <a:ea typeface="ＭＳ ゴシック"/>
              </a:rPr>
              <a:t>The subdocument icon disappears.</a:t>
            </a:r>
          </a:p>
          <a:p>
            <a:pPr lvl="1" rtl="0">
              <a:buAutoNum type="arabicPeriod" startAt="2"/>
            </a:pPr>
            <a:r>
              <a:rPr lang="en-US" sz="2100" b="0" i="0" u="none" strike="noStrike" baseline="0" smtClean="0">
                <a:solidFill>
                  <a:srgbClr val="000000"/>
                </a:solidFill>
                <a:latin typeface="Segoe"/>
                <a:ea typeface="ＭＳ ゴシック"/>
              </a:rPr>
              <a:t>Click the </a:t>
            </a:r>
            <a:r>
              <a:rPr lang="en-US" sz="2100" b="1" i="0" u="none" strike="noStrike" baseline="0" smtClean="0">
                <a:solidFill>
                  <a:prstClr val="black"/>
                </a:solidFill>
                <a:latin typeface="Segoe"/>
                <a:ea typeface="ＭＳ ゴシック"/>
              </a:rPr>
              <a:t>Create</a:t>
            </a:r>
            <a:r>
              <a:rPr lang="en-US" sz="2100" b="0" i="0" u="none" strike="noStrike" baseline="0" smtClean="0">
                <a:solidFill>
                  <a:srgbClr val="000000"/>
                </a:solidFill>
                <a:latin typeface="Segoe"/>
                <a:ea typeface="ＭＳ ゴシック"/>
              </a:rPr>
              <a:t> button to create a subdocument. </a:t>
            </a:r>
          </a:p>
          <a:p>
            <a:pPr lvl="1" rtl="0">
              <a:buAutoNum type="arabicPeriod" startAt="2"/>
            </a:pPr>
            <a:r>
              <a:rPr lang="en-US" sz="2100" b="0" i="0" u="none" strike="noStrike" baseline="0" smtClean="0">
                <a:solidFill>
                  <a:srgbClr val="000000"/>
                </a:solidFill>
                <a:latin typeface="Segoe"/>
                <a:ea typeface="ＭＳ ゴシック"/>
              </a:rPr>
              <a:t>This places a border around this level and the subdocument icon appears.</a:t>
            </a:r>
          </a:p>
          <a:p>
            <a:pPr lvl="1" rtl="0">
              <a:buAutoNum type="arabicPeriod" startAt="2"/>
            </a:pPr>
            <a:r>
              <a:rPr lang="en-US" sz="2100" b="0" i="0" u="none" strike="noStrike" baseline="0" smtClean="0">
                <a:solidFill>
                  <a:srgbClr val="000000"/>
                </a:solidFill>
                <a:latin typeface="Segoe"/>
                <a:ea typeface="ＭＳ ゴシック"/>
              </a:rPr>
              <a:t>Click the </a:t>
            </a:r>
            <a:r>
              <a:rPr lang="en-US" sz="2100" b="1" i="0" u="none" strike="noStrike" baseline="0" smtClean="0">
                <a:solidFill>
                  <a:prstClr val="black"/>
                </a:solidFill>
                <a:latin typeface="Segoe"/>
                <a:ea typeface="ＭＳ ゴシック"/>
              </a:rPr>
              <a:t>plus (+) </a:t>
            </a:r>
            <a:r>
              <a:rPr lang="en-US" sz="2100" b="0" i="0" u="none" strike="noStrike" baseline="0" smtClean="0">
                <a:solidFill>
                  <a:srgbClr val="000000"/>
                </a:solidFill>
                <a:latin typeface="Segoe"/>
                <a:ea typeface="ＭＳ ゴシック"/>
              </a:rPr>
              <a:t>symbol</a:t>
            </a:r>
            <a:r>
              <a:rPr lang="en-US" sz="2100" b="1" i="0" u="none" strike="noStrike" baseline="0" smtClean="0">
                <a:solidFill>
                  <a:prstClr val="black"/>
                </a:solidFill>
                <a:latin typeface="Segoe"/>
                <a:ea typeface="ＭＳ ゴシック"/>
              </a:rPr>
              <a:t> </a:t>
            </a:r>
            <a:r>
              <a:rPr lang="en-US" sz="2100" b="0" i="0" u="none" strike="noStrike" baseline="0" smtClean="0">
                <a:solidFill>
                  <a:srgbClr val="000000"/>
                </a:solidFill>
                <a:latin typeface="Segoe"/>
                <a:ea typeface="ＭＳ ゴシック"/>
              </a:rPr>
              <a:t>by </a:t>
            </a:r>
            <a:r>
              <a:rPr lang="en-US" sz="2100" b="0" i="1" u="none" strike="noStrike" baseline="0" smtClean="0">
                <a:solidFill>
                  <a:srgbClr val="000000"/>
                </a:solidFill>
                <a:latin typeface="Segoe"/>
                <a:ea typeface="ＭＳ ゴシック"/>
              </a:rPr>
              <a:t>Confidentiality</a:t>
            </a:r>
            <a:r>
              <a:rPr lang="en-US" sz="2100" b="0" i="0" u="none" strike="noStrike" baseline="0" smtClean="0">
                <a:solidFill>
                  <a:srgbClr val="000000"/>
                </a:solidFill>
                <a:latin typeface="Times New Roman"/>
                <a:ea typeface="ＭＳ ゴシック"/>
              </a:rPr>
              <a:t>.</a:t>
            </a:r>
          </a:p>
          <a:p>
            <a:pPr lvl="1">
              <a:buFont typeface="+mj-lt"/>
              <a:buAutoNum type="arabicPeriod" startAt="7"/>
            </a:pPr>
            <a:r>
              <a:rPr lang="en-US" sz="2100">
                <a:solidFill>
                  <a:srgbClr val="000000"/>
                </a:solidFill>
                <a:latin typeface="Segoe"/>
                <a:ea typeface="ＭＳ ゴシック"/>
              </a:rPr>
              <a:t>Check whether the Unlink button is showing. If it is, then click </a:t>
            </a:r>
            <a:r>
              <a:rPr lang="en-US" sz="2100" b="1">
                <a:solidFill>
                  <a:prstClr val="black"/>
                </a:solidFill>
                <a:latin typeface="Segoe"/>
                <a:ea typeface="ＭＳ ゴシック"/>
              </a:rPr>
              <a:t>Unlink</a:t>
            </a:r>
            <a:r>
              <a:rPr lang="en-US" sz="2100">
                <a:solidFill>
                  <a:srgbClr val="000000"/>
                </a:solidFill>
                <a:latin typeface="Segoe"/>
                <a:ea typeface="ＭＳ ゴシック"/>
              </a:rPr>
              <a:t>, and then click </a:t>
            </a:r>
            <a:r>
              <a:rPr lang="en-US" sz="2100" b="1">
                <a:solidFill>
                  <a:prstClr val="black"/>
                </a:solidFill>
                <a:latin typeface="Segoe"/>
                <a:ea typeface="ＭＳ ゴシック"/>
              </a:rPr>
              <a:t>Create</a:t>
            </a:r>
            <a:r>
              <a:rPr lang="en-US" sz="2100">
                <a:solidFill>
                  <a:srgbClr val="000000"/>
                </a:solidFill>
                <a:latin typeface="Segoe"/>
                <a:ea typeface="ＭＳ ゴシック"/>
              </a:rPr>
              <a:t>. If the Unlink button is not displayed, click just the </a:t>
            </a:r>
            <a:r>
              <a:rPr lang="en-US" sz="2100" b="1">
                <a:solidFill>
                  <a:prstClr val="black"/>
                </a:solidFill>
                <a:latin typeface="Segoe"/>
                <a:ea typeface="ＭＳ ゴシック"/>
              </a:rPr>
              <a:t>Create </a:t>
            </a:r>
            <a:r>
              <a:rPr lang="en-US" sz="2100">
                <a:solidFill>
                  <a:srgbClr val="000000"/>
                </a:solidFill>
                <a:latin typeface="Segoe"/>
                <a:ea typeface="ＭＳ ゴシック"/>
              </a:rPr>
              <a:t>button.</a:t>
            </a:r>
          </a:p>
          <a:p>
            <a:pPr lvl="1">
              <a:buAutoNum type="arabicPeriod" startAt="7"/>
            </a:pPr>
            <a:r>
              <a:rPr lang="en-US" sz="2100">
                <a:solidFill>
                  <a:srgbClr val="000000"/>
                </a:solidFill>
                <a:latin typeface="Segoe"/>
                <a:ea typeface="ＭＳ ゴシック"/>
              </a:rPr>
              <a:t>Click the check box to turn off </a:t>
            </a:r>
            <a:r>
              <a:rPr lang="en-US" sz="2100" i="1">
                <a:solidFill>
                  <a:srgbClr val="000000"/>
                </a:solidFill>
                <a:latin typeface="Segoe"/>
                <a:ea typeface="ＭＳ ゴシック"/>
              </a:rPr>
              <a:t>Show First Line Only</a:t>
            </a:r>
            <a:r>
              <a:rPr lang="en-US" sz="2100">
                <a:solidFill>
                  <a:srgbClr val="000000"/>
                </a:solidFill>
                <a:latin typeface="Segoe"/>
                <a:ea typeface="ＭＳ ゴシック"/>
              </a:rPr>
              <a:t>. Change the Level to display only </a:t>
            </a:r>
            <a:r>
              <a:rPr lang="en-US" sz="2100" b="1">
                <a:solidFill>
                  <a:prstClr val="black"/>
                </a:solidFill>
                <a:latin typeface="Segoe"/>
                <a:ea typeface="ＭＳ ゴシック"/>
              </a:rPr>
              <a:t>Level 1</a:t>
            </a:r>
            <a:r>
              <a:rPr lang="en-US" sz="2100">
                <a:solidFill>
                  <a:srgbClr val="000000"/>
                </a:solidFill>
                <a:latin typeface="Times New Roman"/>
                <a:ea typeface="ＭＳ ゴシック"/>
              </a:rPr>
              <a:t>.</a:t>
            </a:r>
          </a:p>
          <a:p>
            <a:pPr lvl="1" rtl="0">
              <a:buAutoNum type="arabicPeriod" startAt="2"/>
            </a:pPr>
            <a:endParaRPr lang="en-US" sz="2100"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871438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Unlink Subdocuments</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Changing the display of the level makes it more manageable to create a subdocument and see the borders around each of the subdocuments.</a:t>
            </a:r>
          </a:p>
          <a:p>
            <a:pPr lvl="1">
              <a:buFont typeface="+mj-lt"/>
              <a:buAutoNum type="arabicPeriod" startAt="9"/>
            </a:pPr>
            <a:r>
              <a:rPr lang="en-US">
                <a:solidFill>
                  <a:srgbClr val="000000"/>
                </a:solidFill>
                <a:latin typeface="Segoe"/>
                <a:ea typeface="ＭＳ ゴシック"/>
              </a:rPr>
              <a:t>Click the </a:t>
            </a:r>
            <a:r>
              <a:rPr lang="en-US" b="1">
                <a:solidFill>
                  <a:prstClr val="black"/>
                </a:solidFill>
                <a:latin typeface="Segoe"/>
                <a:ea typeface="ＭＳ ゴシック"/>
              </a:rPr>
              <a:t>Collapse Subdocuments</a:t>
            </a:r>
            <a:r>
              <a:rPr lang="en-US">
                <a:solidFill>
                  <a:srgbClr val="000000"/>
                </a:solidFill>
                <a:latin typeface="Segoe"/>
                <a:ea typeface="ＭＳ ゴシック"/>
              </a:rPr>
              <a:t> button and a prompt appears asking </a:t>
            </a:r>
            <a:r>
              <a:rPr lang="en-US" i="1">
                <a:solidFill>
                  <a:srgbClr val="000000"/>
                </a:solidFill>
                <a:latin typeface="Segoe"/>
                <a:ea typeface="ＭＳ ゴシック"/>
              </a:rPr>
              <a:t>Do you want to save changes to the master document “Master Proposal”</a:t>
            </a:r>
            <a:r>
              <a:rPr lang="en-US">
                <a:solidFill>
                  <a:srgbClr val="000000"/>
                </a:solidFill>
                <a:latin typeface="Segoe"/>
                <a:ea typeface="ＭＳ ゴシック"/>
              </a:rPr>
              <a:t>. Click </a:t>
            </a:r>
            <a:r>
              <a:rPr lang="en-US" b="1">
                <a:solidFill>
                  <a:prstClr val="black"/>
                </a:solidFill>
                <a:latin typeface="Segoe"/>
                <a:ea typeface="ＭＳ ゴシック"/>
              </a:rPr>
              <a:t>OK</a:t>
            </a:r>
            <a:r>
              <a:rPr lang="en-US">
                <a:solidFill>
                  <a:srgbClr val="000000"/>
                </a:solidFill>
                <a:latin typeface="Times New Roman"/>
                <a:ea typeface="ＭＳ ゴシック"/>
              </a:rPr>
              <a:t>.</a:t>
            </a:r>
          </a:p>
          <a:p>
            <a:pPr lvl="1" rtl="0">
              <a:buFont typeface="+mj-lt"/>
              <a:buAutoNum type="arabicPeriod" startAt="9"/>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1643886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Unlink Subdocuments</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Your screen should match the figure below. Word automatically saves the subdocument with a new filename and drops the last character of the filename and adds an </a:t>
            </a:r>
            <a:r>
              <a:rPr lang="en-US" b="0" i="1" u="none" strike="noStrike" baseline="0" smtClean="0">
                <a:solidFill>
                  <a:srgbClr val="000000"/>
                </a:solidFill>
                <a:latin typeface="Segoe"/>
                <a:ea typeface="ＭＳ ゴシック"/>
              </a:rPr>
              <a:t>1</a:t>
            </a:r>
            <a:r>
              <a:rPr lang="en-US" b="0" i="0" u="none" strike="noStrike" baseline="0" smtClean="0">
                <a:solidFill>
                  <a:srgbClr val="000000"/>
                </a:solidFill>
                <a:latin typeface="Segoe"/>
                <a:ea typeface="ＭＳ ゴシック"/>
              </a:rPr>
              <a:t> at the end.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12-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887183"/>
            <a:ext cx="7239000" cy="3361217"/>
          </a:xfrm>
          <a:prstGeom prst="rect">
            <a:avLst/>
          </a:prstGeom>
        </p:spPr>
      </p:pic>
    </p:spTree>
    <p:extLst>
      <p:ext uri="{BB962C8B-B14F-4D97-AF65-F5344CB8AC3E}">
        <p14:creationId xmlns:p14="http://schemas.microsoft.com/office/powerpoint/2010/main" val="1068830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Unlink Subdocuments</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The two additional files that you see in your flash drive are </a:t>
            </a:r>
            <a:r>
              <a:rPr lang="en-US" b="0" i="1" u="none" strike="noStrike" baseline="0" smtClean="0">
                <a:solidFill>
                  <a:srgbClr val="000000"/>
                </a:solidFill>
                <a:latin typeface="Segoe"/>
                <a:ea typeface="ＭＳ ゴシック"/>
              </a:rPr>
              <a:t>Securit1 </a:t>
            </a:r>
            <a:r>
              <a:rPr lang="en-US" b="0" i="0" u="none" strike="noStrike" baseline="0" smtClean="0">
                <a:solidFill>
                  <a:srgbClr val="000000"/>
                </a:solidFill>
                <a:latin typeface="Segoe"/>
                <a:ea typeface="ＭＳ ゴシック"/>
              </a:rPr>
              <a:t>and</a:t>
            </a:r>
            <a:r>
              <a:rPr lang="en-US" b="0" i="1" u="none" strike="noStrike" baseline="0" smtClean="0">
                <a:solidFill>
                  <a:srgbClr val="000000"/>
                </a:solidFill>
                <a:latin typeface="Segoe"/>
                <a:ea typeface="ＭＳ ゴシック"/>
              </a:rPr>
              <a:t> Confidentialit1.</a:t>
            </a:r>
            <a:r>
              <a:rPr lang="en-US" b="0" i="0" u="none" strike="noStrike" baseline="0" smtClean="0">
                <a:solidFill>
                  <a:srgbClr val="000000"/>
                </a:solidFill>
                <a:latin typeface="Segoe"/>
                <a:ea typeface="ＭＳ ゴシック"/>
              </a:rPr>
              <a:t> </a:t>
            </a:r>
          </a:p>
          <a:p>
            <a:pPr lvl="1" rtl="0">
              <a:buAutoNum type="arabicPeriod" startAt="12"/>
            </a:pPr>
            <a:r>
              <a:rPr lang="en-US" b="0" i="0" u="none" strike="noStrike" baseline="0" smtClean="0">
                <a:solidFill>
                  <a:srgbClr val="000000"/>
                </a:solidFill>
                <a:latin typeface="Segoe"/>
                <a:ea typeface="ＭＳ ゴシック"/>
              </a:rPr>
              <a:t>Each time you create a subdocument, it is automatically linked to the master document and the original subdocuments are no longer linked to the master document.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spTree>
    <p:extLst>
      <p:ext uri="{BB962C8B-B14F-4D97-AF65-F5344CB8AC3E}">
        <p14:creationId xmlns:p14="http://schemas.microsoft.com/office/powerpoint/2010/main" val="2027873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Edit an Individual Subdocument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r>
              <a:rPr lang="en-US">
                <a:latin typeface="Segoe"/>
                <a:ea typeface="ＭＳ ゴシック"/>
              </a:rPr>
              <a:t>Subdocuments can be edited directly in the master document, or you can open the subdocument as a separate file in its own window.</a:t>
            </a:r>
          </a:p>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Point to the </a:t>
            </a:r>
            <a:r>
              <a:rPr lang="en-US" b="0" i="1" u="none" strike="noStrike" baseline="0" smtClean="0">
                <a:solidFill>
                  <a:srgbClr val="000000"/>
                </a:solidFill>
                <a:latin typeface="Segoe"/>
                <a:ea typeface="ＭＳ ゴシック"/>
              </a:rPr>
              <a:t>Master Hosting</a:t>
            </a:r>
            <a:r>
              <a:rPr lang="en-US" b="0" i="0" u="none" strike="noStrike" baseline="0" smtClean="0">
                <a:solidFill>
                  <a:srgbClr val="000000"/>
                </a:solidFill>
                <a:latin typeface="Times New Roman"/>
                <a:ea typeface="ＭＳ ゴシック"/>
              </a:rPr>
              <a:t>\</a:t>
            </a:r>
            <a:r>
              <a:rPr lang="en-US" b="0" i="1" u="none" strike="noStrike" baseline="0" smtClean="0">
                <a:solidFill>
                  <a:srgbClr val="000000"/>
                </a:solidFill>
                <a:latin typeface="Segoe"/>
                <a:ea typeface="ＭＳ ゴシック"/>
              </a:rPr>
              <a:t>Introduction</a:t>
            </a:r>
            <a:r>
              <a:rPr lang="en-US" b="0" i="0" u="none" strike="noStrike" baseline="0" smtClean="0">
                <a:solidFill>
                  <a:srgbClr val="000000"/>
                </a:solidFill>
                <a:latin typeface="Segoe"/>
                <a:ea typeface="ＭＳ ゴシック"/>
              </a:rPr>
              <a:t> subdocument hyperlink, press </a:t>
            </a:r>
            <a:r>
              <a:rPr lang="en-US" b="1" i="0" u="none" strike="noStrike" baseline="0" smtClean="0">
                <a:solidFill>
                  <a:prstClr val="black"/>
                </a:solidFill>
                <a:latin typeface="Segoe"/>
                <a:ea typeface="ＭＳ ゴシック"/>
              </a:rPr>
              <a:t>Ctrl </a:t>
            </a:r>
            <a:r>
              <a:rPr lang="en-US" b="0" i="0" u="none" strike="noStrike" baseline="0" smtClean="0">
                <a:solidFill>
                  <a:prstClr val="black"/>
                </a:solidFill>
                <a:latin typeface="Segoe"/>
                <a:ea typeface="ＭＳ ゴシック"/>
              </a:rPr>
              <a:t>and</a:t>
            </a:r>
            <a:r>
              <a:rPr lang="en-US" b="1" i="0" u="none" strike="noStrike" baseline="0" smtClean="0">
                <a:solidFill>
                  <a:prstClr val="black"/>
                </a:solidFill>
                <a:latin typeface="Segoe"/>
                <a:ea typeface="ＭＳ ゴシック"/>
              </a:rPr>
              <a:t> Click</a:t>
            </a:r>
            <a:r>
              <a:rPr lang="en-US" b="0" i="0" u="none" strike="noStrike" baseline="0" smtClean="0">
                <a:solidFill>
                  <a:srgbClr val="000000"/>
                </a:solidFill>
                <a:latin typeface="Segoe"/>
                <a:ea typeface="ＭＳ ゴシック"/>
              </a:rPr>
              <a:t> to follow the hyperlink and open the subdocument in a separate window. It is now ready for editing and formatting.</a:t>
            </a:r>
          </a:p>
          <a:p>
            <a:pPr lvl="1" rtl="0"/>
            <a:r>
              <a:rPr lang="en-US" b="0" i="0" u="none" strike="noStrike" baseline="0" smtClean="0">
                <a:solidFill>
                  <a:srgbClr val="000000"/>
                </a:solidFill>
                <a:latin typeface="Segoe"/>
                <a:ea typeface="ＭＳ ゴシック"/>
              </a:rPr>
              <a:t>You will edit text in the first and second sentences. Select </a:t>
            </a:r>
            <a:r>
              <a:rPr lang="en-US" b="0" i="1" u="none" strike="noStrike" baseline="0" smtClean="0">
                <a:solidFill>
                  <a:srgbClr val="000000"/>
                </a:solidFill>
                <a:latin typeface="Segoe"/>
                <a:ea typeface="ＭＳ ゴシック"/>
              </a:rPr>
              <a:t>principles</a:t>
            </a:r>
            <a:r>
              <a:rPr lang="en-US" b="0" i="0" u="none" strike="noStrike" baseline="0" smtClean="0">
                <a:solidFill>
                  <a:srgbClr val="000000"/>
                </a:solidFill>
                <a:latin typeface="Segoe"/>
                <a:ea typeface="ＭＳ ゴシック"/>
              </a:rPr>
              <a:t>, </a:t>
            </a:r>
            <a:r>
              <a:rPr lang="en-US" b="0" i="1" u="none" strike="noStrike" baseline="0" smtClean="0">
                <a:solidFill>
                  <a:srgbClr val="000000"/>
                </a:solidFill>
                <a:latin typeface="Segoe"/>
                <a:ea typeface="ＭＳ ゴシック"/>
              </a:rPr>
              <a:t>guidelines</a:t>
            </a:r>
            <a:r>
              <a:rPr lang="en-US" b="0" i="1" u="none" strike="noStrike" baseline="0" smtClean="0">
                <a:solidFill>
                  <a:srgbClr val="000000"/>
                </a:solidFill>
                <a:latin typeface="Times New Roman"/>
                <a:ea typeface="ＭＳ ゴシック"/>
              </a:rPr>
              <a:t>,</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and</a:t>
            </a:r>
            <a:r>
              <a:rPr lang="en-US" b="0" i="1" u="none" strike="noStrike" baseline="0" smtClean="0">
                <a:solidFill>
                  <a:srgbClr val="000000"/>
                </a:solidFill>
                <a:latin typeface="Segoe"/>
                <a:ea typeface="ＭＳ ゴシック"/>
              </a:rPr>
              <a:t> requirements</a:t>
            </a:r>
            <a:r>
              <a:rPr lang="en-US" b="0" i="0" u="none" strike="noStrike" baseline="0" smtClean="0">
                <a:solidFill>
                  <a:srgbClr val="000000"/>
                </a:solidFill>
                <a:latin typeface="Segoe"/>
                <a:ea typeface="ＭＳ ゴシック"/>
              </a:rPr>
              <a:t> from the first sentence. In the second sentence, select </a:t>
            </a:r>
            <a:r>
              <a:rPr lang="en-US" b="0" i="1" u="none" strike="noStrike" baseline="0" smtClean="0">
                <a:solidFill>
                  <a:srgbClr val="000000"/>
                </a:solidFill>
                <a:latin typeface="Segoe"/>
                <a:ea typeface="ＭＳ ゴシック"/>
              </a:rPr>
              <a:t>integrity, security</a:t>
            </a:r>
            <a:r>
              <a:rPr lang="en-US" b="0" i="0" u="none" strike="noStrike" baseline="0" smtClean="0">
                <a:solidFill>
                  <a:srgbClr val="000000"/>
                </a:solidFill>
                <a:latin typeface="Segoe"/>
                <a:ea typeface="ＭＳ ゴシック"/>
              </a:rPr>
              <a:t> and </a:t>
            </a:r>
            <a:r>
              <a:rPr lang="en-US" b="0" i="1" u="none" strike="noStrike" baseline="0" smtClean="0">
                <a:solidFill>
                  <a:srgbClr val="000000"/>
                </a:solidFill>
                <a:latin typeface="Segoe"/>
                <a:ea typeface="ＭＳ ゴシック"/>
              </a:rPr>
              <a:t>reliability</a:t>
            </a:r>
            <a:r>
              <a:rPr lang="en-US" b="0" i="1" u="none" strike="noStrike" baseline="0" smtClean="0">
                <a:solidFill>
                  <a:srgbClr val="000000"/>
                </a:solidFill>
                <a:latin typeface="Times New Roman"/>
                <a:ea typeface="ＭＳ ゴシック"/>
              </a:rPr>
              <a:t>,</a:t>
            </a:r>
            <a:r>
              <a:rPr lang="en-US" b="0" i="0" u="none" strike="noStrike" baseline="0" smtClean="0">
                <a:solidFill>
                  <a:srgbClr val="000000"/>
                </a:solidFill>
                <a:latin typeface="Segoe"/>
                <a:ea typeface="ＭＳ ゴシック"/>
              </a:rPr>
              <a:t> and </a:t>
            </a:r>
            <a:r>
              <a:rPr lang="en-US" b="0" i="1" u="none" strike="noStrike" baseline="0" smtClean="0">
                <a:solidFill>
                  <a:srgbClr val="000000"/>
                </a:solidFill>
                <a:latin typeface="Segoe"/>
                <a:ea typeface="ＭＳ ゴシック"/>
              </a:rPr>
              <a:t>privacy</a:t>
            </a:r>
            <a:r>
              <a:rPr lang="en-US" b="0" i="0" u="none" strike="noStrike" baseline="0" smtClean="0">
                <a:solidFill>
                  <a:srgbClr val="000000"/>
                </a:solidFill>
                <a:latin typeface="Segoe"/>
                <a:ea typeface="ＭＳ ゴシック"/>
              </a:rPr>
              <a:t>. All seven words should be selected.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1845218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Edit an Individual Subdocument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Bold</a:t>
            </a:r>
            <a:r>
              <a:rPr lang="en-US" b="0" i="0" u="none" strike="noStrike" baseline="0" smtClean="0">
                <a:solidFill>
                  <a:srgbClr val="000000"/>
                </a:solidFill>
                <a:latin typeface="Segoe"/>
                <a:ea typeface="ＭＳ ゴシック"/>
              </a:rPr>
              <a:t> the selected text, and then change the font color to </a:t>
            </a:r>
            <a:r>
              <a:rPr lang="en-US" b="1" i="0" u="none" strike="noStrike" baseline="0" smtClean="0">
                <a:solidFill>
                  <a:prstClr val="black"/>
                </a:solidFill>
                <a:latin typeface="Segoe"/>
                <a:ea typeface="ＭＳ ゴシック"/>
              </a:rPr>
              <a:t>dark red</a:t>
            </a:r>
            <a:r>
              <a:rPr lang="en-US" b="0" i="0" u="none" strike="noStrike" baseline="0" smtClean="0">
                <a:solidFill>
                  <a:srgbClr val="000000"/>
                </a:solidFill>
                <a:latin typeface="Times New Roman"/>
                <a:ea typeface="ＭＳ ゴシック"/>
              </a:rPr>
              <a:t>.</a:t>
            </a:r>
          </a:p>
          <a:p>
            <a:pPr lvl="1" rtl="0">
              <a:buAutoNum type="arabicPeriod" startAt="3"/>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Save</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on the Quick Access Toolbar</a:t>
            </a:r>
            <a:r>
              <a:rPr lang="en-US" b="0" i="1" u="none" strike="noStrike" baseline="0" smtClean="0">
                <a:solidFill>
                  <a:srgbClr val="000000"/>
                </a:solidFill>
                <a:latin typeface="Segoe"/>
                <a:ea typeface="ＭＳ ゴシック"/>
              </a:rPr>
              <a:t>;</a:t>
            </a:r>
            <a:r>
              <a:rPr lang="en-US" b="0" i="0" u="none" strike="noStrike" baseline="0" smtClean="0">
                <a:solidFill>
                  <a:srgbClr val="000000"/>
                </a:solidFill>
                <a:latin typeface="Segoe"/>
                <a:ea typeface="ＭＳ ゴシック"/>
              </a:rPr>
              <a:t> then close the </a:t>
            </a:r>
            <a:r>
              <a:rPr lang="en-US" b="0" i="1" u="none" strike="noStrike" baseline="0" smtClean="0">
                <a:solidFill>
                  <a:srgbClr val="000000"/>
                </a:solidFill>
                <a:latin typeface="Segoe"/>
                <a:ea typeface="ＭＳ ゴシック"/>
              </a:rPr>
              <a:t>Introduction</a:t>
            </a:r>
            <a:r>
              <a:rPr lang="en-US" b="0" i="0" u="none" strike="noStrike" baseline="0" smtClean="0">
                <a:solidFill>
                  <a:srgbClr val="000000"/>
                </a:solidFill>
                <a:latin typeface="Segoe"/>
                <a:ea typeface="ＭＳ ゴシック"/>
              </a:rPr>
              <a:t> subdocument file.</a:t>
            </a:r>
          </a:p>
          <a:p>
            <a:pPr lvl="1" rtl="0">
              <a:buAutoNum type="arabicPeriod" startAt="3"/>
            </a:pPr>
            <a:r>
              <a:rPr lang="en-US" b="0" i="0" u="none" strike="noStrike" baseline="0" smtClean="0">
                <a:solidFill>
                  <a:srgbClr val="000000"/>
                </a:solidFill>
                <a:latin typeface="Segoe"/>
                <a:ea typeface="ＭＳ ゴシック"/>
              </a:rPr>
              <a:t>If prompted to save changes, click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Times New Roman"/>
                <a:ea typeface="ＭＳ ゴシック"/>
              </a:rPr>
              <a:t>.</a:t>
            </a:r>
          </a:p>
          <a:p>
            <a:pPr lvl="1" rtl="0">
              <a:buAutoNum type="arabicPeriod" startAt="3"/>
            </a:pPr>
            <a:r>
              <a:rPr lang="en-US" b="0" i="0" u="none" strike="noStrike" baseline="0" smtClean="0">
                <a:solidFill>
                  <a:srgbClr val="000000"/>
                </a:solidFill>
                <a:latin typeface="Segoe"/>
                <a:ea typeface="ＭＳ ゴシック"/>
              </a:rPr>
              <a:t>Click the </a:t>
            </a:r>
            <a:r>
              <a:rPr lang="en-US" b="1" i="1" u="none" strike="noStrike" baseline="0" smtClean="0">
                <a:solidFill>
                  <a:prstClr val="black"/>
                </a:solidFill>
                <a:latin typeface="Segoe"/>
                <a:ea typeface="ＭＳ ゴシック"/>
              </a:rPr>
              <a:t>Outlining</a:t>
            </a:r>
            <a:r>
              <a:rPr lang="en-US" b="0" i="0" u="none" strike="noStrike" baseline="0" smtClean="0">
                <a:solidFill>
                  <a:srgbClr val="000000"/>
                </a:solidFill>
                <a:latin typeface="Segoe"/>
                <a:ea typeface="ＭＳ ゴシック"/>
              </a:rPr>
              <a:t> tab to make it available with its commands.</a:t>
            </a:r>
          </a:p>
          <a:p>
            <a:pPr lvl="1" rtl="0">
              <a:buAutoNum type="arabicPeriod" startAt="3"/>
            </a:pPr>
            <a:r>
              <a:rPr lang="en-US" b="0" i="0" u="none" strike="noStrike" baseline="0" smtClean="0">
                <a:solidFill>
                  <a:srgbClr val="000000"/>
                </a:solidFill>
                <a:latin typeface="Segoe"/>
                <a:ea typeface="ＭＳ ゴシック"/>
              </a:rPr>
              <a:t>In the Master Document group, click the </a:t>
            </a:r>
            <a:r>
              <a:rPr lang="en-US" b="1" i="0" u="none" strike="noStrike" baseline="0" smtClean="0">
                <a:solidFill>
                  <a:prstClr val="black"/>
                </a:solidFill>
                <a:latin typeface="Segoe"/>
                <a:ea typeface="ＭＳ ゴシック"/>
              </a:rPr>
              <a:t>Expand Subdocument</a:t>
            </a:r>
            <a:r>
              <a:rPr lang="en-US" b="0" i="0" u="none" strike="noStrike" baseline="0" smtClean="0">
                <a:solidFill>
                  <a:srgbClr val="000000"/>
                </a:solidFill>
                <a:latin typeface="Segoe"/>
                <a:ea typeface="ＭＳ ゴシック"/>
              </a:rPr>
              <a:t> button. Notice the bolded dark red text under the </a:t>
            </a:r>
            <a:r>
              <a:rPr lang="en-US" b="0" i="1" u="none" strike="noStrike" baseline="0" smtClean="0">
                <a:solidFill>
                  <a:srgbClr val="000000"/>
                </a:solidFill>
                <a:latin typeface="Segoe"/>
                <a:ea typeface="ＭＳ ゴシック"/>
              </a:rPr>
              <a:t>Introduction</a:t>
            </a:r>
            <a:r>
              <a:rPr lang="en-US" b="0" i="0" u="none" strike="noStrike" baseline="0" smtClean="0">
                <a:solidFill>
                  <a:srgbClr val="000000"/>
                </a:solidFill>
                <a:latin typeface="Segoe"/>
                <a:ea typeface="ＭＳ ゴシック"/>
              </a:rPr>
              <a:t> heading. Changes made in the </a:t>
            </a:r>
            <a:r>
              <a:rPr lang="en-US" b="0" i="1" u="none" strike="noStrike" baseline="0" smtClean="0">
                <a:solidFill>
                  <a:srgbClr val="000000"/>
                </a:solidFill>
                <a:latin typeface="Segoe"/>
                <a:ea typeface="ＭＳ ゴシック"/>
              </a:rPr>
              <a:t>Introduction</a:t>
            </a:r>
            <a:r>
              <a:rPr lang="en-US" b="0" i="0" u="none" strike="noStrike" baseline="0" smtClean="0">
                <a:solidFill>
                  <a:srgbClr val="000000"/>
                </a:solidFill>
                <a:latin typeface="Segoe"/>
                <a:ea typeface="ＭＳ ゴシック"/>
              </a:rPr>
              <a:t> subdocument automatically update the master document.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3003472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Edit an Individual Subdocument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Close Outline View</a:t>
            </a:r>
            <a:r>
              <a:rPr lang="en-US" b="0" i="0" u="none" strike="noStrike" baseline="0" smtClean="0">
                <a:solidFill>
                  <a:srgbClr val="000000"/>
                </a:solidFill>
                <a:latin typeface="Segoe"/>
                <a:ea typeface="ＭＳ ゴシック"/>
              </a:rPr>
              <a:t> button to take you to the Print Layout view.</a:t>
            </a:r>
          </a:p>
          <a:p>
            <a:pPr lvl="1" rtl="0">
              <a:buAutoNum type="arabicPeriod" startAt="8"/>
            </a:pPr>
            <a:r>
              <a:rPr lang="en-US" b="0" i="0" u="none" strike="noStrike" baseline="0" smtClean="0">
                <a:solidFill>
                  <a:srgbClr val="000000"/>
                </a:solidFill>
                <a:latin typeface="Segoe"/>
                <a:ea typeface="ＭＳ ゴシック"/>
              </a:rPr>
              <a:t>Scroll down to page </a:t>
            </a:r>
            <a:r>
              <a:rPr lang="en-US" b="1" i="0" u="none" strike="noStrike" baseline="0" smtClean="0">
                <a:solidFill>
                  <a:prstClr val="black"/>
                </a:solidFill>
                <a:latin typeface="Segoe"/>
                <a:ea typeface="ＭＳ ゴシック"/>
              </a:rPr>
              <a:t>3</a:t>
            </a:r>
            <a:r>
              <a:rPr lang="en-US" b="0" i="0" u="none" strike="noStrike" baseline="0" smtClean="0">
                <a:solidFill>
                  <a:srgbClr val="000000"/>
                </a:solidFill>
                <a:latin typeface="Times New Roman"/>
                <a:ea typeface="ＭＳ ゴシック"/>
              </a:rPr>
              <a:t>.</a:t>
            </a:r>
          </a:p>
          <a:p>
            <a:pPr lvl="1" rtl="0">
              <a:buAutoNum type="arabicPeriod" startAt="8"/>
            </a:pPr>
            <a:r>
              <a:rPr lang="en-US" b="0" i="0" u="none" strike="noStrike" baseline="0" smtClean="0">
                <a:solidFill>
                  <a:srgbClr val="000000"/>
                </a:solidFill>
                <a:latin typeface="Segoe"/>
                <a:ea typeface="ＭＳ ゴシック"/>
              </a:rPr>
              <a:t>Under the heading, </a:t>
            </a:r>
            <a:r>
              <a:rPr lang="en-US" b="0" i="1" u="none" strike="noStrike" baseline="0" smtClean="0">
                <a:solidFill>
                  <a:srgbClr val="000000"/>
                </a:solidFill>
                <a:latin typeface="Segoe"/>
                <a:ea typeface="ＭＳ ゴシック"/>
              </a:rPr>
              <a:t>Prohibited Uses of Services and Products</a:t>
            </a:r>
            <a:r>
              <a:rPr lang="en-US" b="0" i="0" u="none" strike="noStrike" baseline="0" smtClean="0">
                <a:solidFill>
                  <a:srgbClr val="000000"/>
                </a:solidFill>
                <a:latin typeface="Segoe"/>
                <a:ea typeface="ＭＳ ゴシック"/>
              </a:rPr>
              <a:t>, select the second paragraph.</a:t>
            </a:r>
          </a:p>
          <a:p>
            <a:pPr lvl="1" rtl="0">
              <a:buAutoNum type="arabicPeriod" startAt="8"/>
            </a:pPr>
            <a:r>
              <a:rPr lang="en-US" b="0" i="0" u="none" strike="noStrike" baseline="0" smtClean="0">
                <a:solidFill>
                  <a:srgbClr val="000000"/>
                </a:solidFill>
                <a:latin typeface="Segoe"/>
                <a:ea typeface="ＭＳ ゴシック"/>
              </a:rPr>
              <a:t>From the Design tab, select </a:t>
            </a:r>
            <a:r>
              <a:rPr lang="en-US" b="1" i="0" u="none" strike="noStrike" baseline="0" smtClean="0">
                <a:solidFill>
                  <a:prstClr val="black"/>
                </a:solidFill>
                <a:latin typeface="Segoe"/>
                <a:ea typeface="ＭＳ ゴシック"/>
              </a:rPr>
              <a:t>Page Borders</a:t>
            </a:r>
            <a:r>
              <a:rPr lang="en-US" b="0" i="0" u="none" strike="noStrike" baseline="0" smtClean="0">
                <a:solidFill>
                  <a:srgbClr val="000000"/>
                </a:solidFill>
                <a:latin typeface="Times New Roman"/>
                <a:ea typeface="ＭＳ ゴシック"/>
              </a:rPr>
              <a:t>.</a:t>
            </a:r>
          </a:p>
          <a:p>
            <a:pPr lvl="1" rtl="0">
              <a:buAutoNum type="arabicPeriod" startAt="8"/>
            </a:pPr>
            <a:r>
              <a:rPr lang="en-US" b="0" i="0" u="none" strike="noStrike" baseline="0" smtClean="0">
                <a:solidFill>
                  <a:srgbClr val="000000"/>
                </a:solidFill>
                <a:latin typeface="Segoe"/>
                <a:ea typeface="ＭＳ ゴシック"/>
              </a:rPr>
              <a:t>Add a border around the paragraph by selecting the </a:t>
            </a:r>
            <a:r>
              <a:rPr lang="en-US" b="1" i="0" u="none" strike="noStrike" baseline="0" smtClean="0">
                <a:solidFill>
                  <a:prstClr val="black"/>
                </a:solidFill>
                <a:latin typeface="Segoe"/>
                <a:ea typeface="ＭＳ ゴシック"/>
              </a:rPr>
              <a:t>Borders</a:t>
            </a:r>
            <a:r>
              <a:rPr lang="en-US" b="0" i="0" u="none" strike="noStrike" baseline="0" smtClean="0">
                <a:solidFill>
                  <a:srgbClr val="000000"/>
                </a:solidFill>
                <a:latin typeface="Segoe"/>
                <a:ea typeface="ＭＳ ゴシック"/>
              </a:rPr>
              <a:t> tab to make it active.</a:t>
            </a:r>
          </a:p>
          <a:p>
            <a:pPr lvl="1">
              <a:buFont typeface="+mj-lt"/>
              <a:buAutoNum type="arabicPeriod" startAt="8"/>
            </a:pPr>
            <a:r>
              <a:rPr lang="en-US">
                <a:solidFill>
                  <a:srgbClr val="000000"/>
                </a:solidFill>
                <a:latin typeface="Segoe"/>
                <a:ea typeface="ＭＳ ゴシック"/>
              </a:rPr>
              <a:t>Under the Setting section, select </a:t>
            </a:r>
            <a:r>
              <a:rPr lang="en-US" b="1">
                <a:solidFill>
                  <a:prstClr val="black"/>
                </a:solidFill>
                <a:latin typeface="Segoe"/>
                <a:ea typeface="ＭＳ ゴシック"/>
              </a:rPr>
              <a:t>Shadow</a:t>
            </a:r>
            <a:r>
              <a:rPr lang="en-US">
                <a:solidFill>
                  <a:srgbClr val="000000"/>
                </a:solidFill>
                <a:latin typeface="Segoe"/>
                <a:ea typeface="ＭＳ ゴシック"/>
              </a:rPr>
              <a:t>. Change the </a:t>
            </a:r>
            <a:r>
              <a:rPr lang="en-US" i="1">
                <a:solidFill>
                  <a:srgbClr val="000000"/>
                </a:solidFill>
                <a:latin typeface="Segoe"/>
                <a:ea typeface="ＭＳ ゴシック"/>
              </a:rPr>
              <a:t>Width</a:t>
            </a:r>
            <a:r>
              <a:rPr lang="en-US">
                <a:solidFill>
                  <a:srgbClr val="000000"/>
                </a:solidFill>
                <a:latin typeface="Segoe"/>
                <a:ea typeface="ＭＳ ゴシック"/>
              </a:rPr>
              <a:t> to </a:t>
            </a:r>
            <a:r>
              <a:rPr lang="en-US" b="1">
                <a:solidFill>
                  <a:prstClr val="black"/>
                </a:solidFill>
                <a:latin typeface="Segoe"/>
                <a:ea typeface="ＭＳ ゴシック"/>
              </a:rPr>
              <a:t>2¼</a:t>
            </a:r>
            <a:r>
              <a:rPr lang="en-US">
                <a:solidFill>
                  <a:srgbClr val="000000"/>
                </a:solidFill>
                <a:latin typeface="Times New Roman"/>
                <a:ea typeface="ＭＳ ゴシック"/>
              </a:rPr>
              <a:t>,</a:t>
            </a:r>
            <a:r>
              <a:rPr lang="en-US">
                <a:solidFill>
                  <a:srgbClr val="000000"/>
                </a:solidFill>
                <a:latin typeface="Segoe"/>
                <a:ea typeface="ＭＳ ゴシック"/>
              </a:rPr>
              <a:t> and thenb apply </a:t>
            </a:r>
            <a:r>
              <a:rPr lang="en-US" b="1">
                <a:solidFill>
                  <a:prstClr val="black"/>
                </a:solidFill>
                <a:latin typeface="Segoe"/>
                <a:ea typeface="ＭＳ ゴシック"/>
              </a:rPr>
              <a:t>Red, Accent 2 </a:t>
            </a:r>
            <a:r>
              <a:rPr lang="en-US">
                <a:solidFill>
                  <a:srgbClr val="000000"/>
                </a:solidFill>
                <a:latin typeface="Segoe"/>
                <a:ea typeface="ＭＳ ゴシック"/>
              </a:rPr>
              <a:t>color</a:t>
            </a:r>
            <a:r>
              <a:rPr lang="en-US">
                <a:solidFill>
                  <a:srgbClr val="000000"/>
                </a:solidFill>
                <a:latin typeface="Times New Roman"/>
                <a:ea typeface="ＭＳ ゴシック"/>
              </a:rPr>
              <a:t>.</a:t>
            </a:r>
            <a:r>
              <a:rPr lang="en-US">
                <a:solidFill>
                  <a:srgbClr val="000000"/>
                </a:solidFill>
                <a:latin typeface="Segoe"/>
                <a:ea typeface="ＭＳ ゴシック"/>
              </a:rPr>
              <a:t> A colored border with a 2¼ width is applied to the paragraph.</a:t>
            </a:r>
          </a:p>
          <a:p>
            <a:pPr lvl="1" rtl="0">
              <a:buAutoNum type="arabicPeriod" startAt="8"/>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3128987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Edit an Individual Subdocument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Shading</a:t>
            </a:r>
            <a:r>
              <a:rPr lang="en-US" b="0" i="0" u="none" strike="noStrike" baseline="0" smtClean="0">
                <a:solidFill>
                  <a:srgbClr val="000000"/>
                </a:solidFill>
                <a:latin typeface="Segoe"/>
                <a:ea typeface="ＭＳ ゴシック"/>
              </a:rPr>
              <a:t> tab, and then select the fill color</a:t>
            </a:r>
            <a:r>
              <a:rPr lang="en-US" b="0" i="1"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Red, Accent 2, Lighter 80%</a:t>
            </a:r>
            <a:r>
              <a:rPr lang="en-US" b="0" i="0" u="none" strike="noStrike" baseline="0" smtClean="0">
                <a:solidFill>
                  <a:srgbClr val="000000"/>
                </a:solidFill>
                <a:latin typeface="Segoe"/>
                <a:ea typeface="ＭＳ ゴシック"/>
              </a:rPr>
              <a:t>.  A shading is applied to the paragraph within the border. </a:t>
            </a:r>
          </a:p>
          <a:p>
            <a:pPr lvl="1" rtl="0">
              <a:buAutoNum type="arabicPeriod" startAt="14"/>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14"/>
            </a:pPr>
            <a:r>
              <a:rPr lang="en-US" b="0" i="0" u="none" strike="noStrike" baseline="0" smtClean="0">
                <a:solidFill>
                  <a:srgbClr val="000000"/>
                </a:solidFill>
                <a:latin typeface="Segoe"/>
                <a:ea typeface="ＭＳ ゴシック"/>
              </a:rPr>
              <a:t>Under the headings, </a:t>
            </a:r>
            <a:r>
              <a:rPr lang="en-US" b="0" i="1" u="none" strike="noStrike" baseline="0" smtClean="0">
                <a:solidFill>
                  <a:srgbClr val="000000"/>
                </a:solidFill>
                <a:latin typeface="Segoe"/>
                <a:ea typeface="ＭＳ ゴシック"/>
              </a:rPr>
              <a:t>General, System and Network</a:t>
            </a:r>
            <a:r>
              <a:rPr lang="en-US" b="0" i="1" u="none" strike="noStrike" baseline="0" smtClean="0">
                <a:solidFill>
                  <a:srgbClr val="000000"/>
                </a:solidFill>
                <a:latin typeface="Times New Roman"/>
                <a:ea typeface="ＭＳ ゴシック"/>
              </a:rPr>
              <a:t>,</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and </a:t>
            </a:r>
            <a:r>
              <a:rPr lang="en-US" b="0" i="1" u="none" strike="noStrike" baseline="0" smtClean="0">
                <a:solidFill>
                  <a:srgbClr val="000000"/>
                </a:solidFill>
                <a:latin typeface="Segoe"/>
                <a:ea typeface="ＭＳ ゴシック"/>
              </a:rPr>
              <a:t>Billings</a:t>
            </a:r>
            <a:r>
              <a:rPr lang="en-US" b="0" i="0" u="none" strike="noStrike" baseline="0" smtClean="0">
                <a:solidFill>
                  <a:srgbClr val="000000"/>
                </a:solidFill>
                <a:latin typeface="Segoe"/>
                <a:ea typeface="ＭＳ ゴシック"/>
              </a:rPr>
              <a:t>, select the contents with bullets.</a:t>
            </a:r>
          </a:p>
          <a:p>
            <a:pPr lvl="1">
              <a:buFont typeface="+mj-lt"/>
              <a:buAutoNum type="arabicPeriod" startAt="17"/>
            </a:pPr>
            <a:r>
              <a:rPr lang="en-US">
                <a:solidFill>
                  <a:srgbClr val="000000"/>
                </a:solidFill>
                <a:latin typeface="Segoe"/>
                <a:ea typeface="ＭＳ ゴシック"/>
              </a:rPr>
              <a:t>Change the bullets to the solid diamond. The bullets have been replaced with the new bullets on the selected text.</a:t>
            </a:r>
          </a:p>
          <a:p>
            <a:pPr lvl="1">
              <a:buAutoNum type="arabicPeriod" startAt="17"/>
            </a:pPr>
            <a:r>
              <a:rPr lang="en-US">
                <a:solidFill>
                  <a:prstClr val="black"/>
                </a:solidFill>
                <a:latin typeface="Segoe"/>
                <a:ea typeface="ＭＳ ゴシック"/>
              </a:rPr>
              <a:t> </a:t>
            </a:r>
            <a:r>
              <a:rPr lang="en-US" b="1">
                <a:solidFill>
                  <a:prstClr val="black"/>
                </a:solidFill>
                <a:latin typeface="Segoe"/>
                <a:ea typeface="ＭＳ ゴシック"/>
              </a:rPr>
              <a:t>SAVE </a:t>
            </a:r>
            <a:r>
              <a:rPr lang="en-US">
                <a:solidFill>
                  <a:srgbClr val="000000"/>
                </a:solidFill>
                <a:latin typeface="Segoe"/>
                <a:ea typeface="ＭＳ ゴシック"/>
              </a:rPr>
              <a:t>the </a:t>
            </a:r>
            <a:r>
              <a:rPr lang="en-US" b="1" i="1">
                <a:solidFill>
                  <a:prstClr val="black"/>
                </a:solidFill>
                <a:latin typeface="Segoe"/>
                <a:ea typeface="ＭＳ ゴシック"/>
              </a:rPr>
              <a:t>Master Proposal</a:t>
            </a:r>
            <a:r>
              <a:rPr lang="en-US" i="1">
                <a:solidFill>
                  <a:srgbClr val="000000"/>
                </a:solidFill>
                <a:latin typeface="Segoe"/>
                <a:ea typeface="ＭＳ ゴシック"/>
              </a:rPr>
              <a:t> </a:t>
            </a:r>
            <a:r>
              <a:rPr lang="en-US">
                <a:solidFill>
                  <a:srgbClr val="000000"/>
                </a:solidFill>
                <a:latin typeface="Segoe"/>
                <a:ea typeface="ＭＳ ゴシック"/>
              </a:rPr>
              <a:t>document, and then close the file. You have completed editing the master document.</a:t>
            </a:r>
          </a:p>
          <a:p>
            <a:pPr lvl="1">
              <a:buAutoNum type="arabicPeriod" startAt="17"/>
            </a:pPr>
            <a:r>
              <a:rPr lang="en-US">
                <a:solidFill>
                  <a:srgbClr val="000000"/>
                </a:solidFill>
                <a:latin typeface="Segoe"/>
                <a:ea typeface="ＭＳ ゴシック"/>
              </a:rPr>
              <a:t>To view an independent subdocument, open the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185857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Edit an Individual Subdocument</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20"/>
            </a:pPr>
            <a:r>
              <a:rPr lang="en-US" sz="2000" u="none" strike="noStrike" baseline="0" smtClean="0">
                <a:solidFill>
                  <a:prstClr val="black"/>
                </a:solidFill>
                <a:latin typeface="Segoe"/>
                <a:ea typeface="ＭＳ ゴシック"/>
              </a:rPr>
              <a:t> </a:t>
            </a:r>
            <a:r>
              <a:rPr lang="en-US" sz="2000" b="1" i="1" u="none" strike="noStrike" baseline="0" smtClean="0">
                <a:solidFill>
                  <a:prstClr val="black"/>
                </a:solidFill>
                <a:latin typeface="Segoe"/>
                <a:ea typeface="ＭＳ ゴシック"/>
              </a:rPr>
              <a:t>Prohibited Uses of </a:t>
            </a:r>
            <a:br>
              <a:rPr lang="en-US" sz="2000" b="1" i="1" u="none" strike="noStrike" baseline="0" smtClean="0">
                <a:solidFill>
                  <a:prstClr val="black"/>
                </a:solidFill>
                <a:latin typeface="Segoe"/>
                <a:ea typeface="ＭＳ ゴシック"/>
              </a:rPr>
            </a:br>
            <a:r>
              <a:rPr lang="en-US" sz="2000" b="1" i="1" u="none" strike="noStrike" baseline="0" smtClean="0">
                <a:solidFill>
                  <a:prstClr val="black"/>
                </a:solidFill>
                <a:latin typeface="Segoe"/>
                <a:ea typeface="ＭＳ ゴシック"/>
              </a:rPr>
              <a:t>Services and Products</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subdocument from the </a:t>
            </a:r>
            <a:br>
              <a:rPr lang="en-US" sz="2000" b="0" i="0"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Master Hosting</a:t>
            </a:r>
            <a:r>
              <a:rPr lang="en-US" sz="2000" b="0" i="0" u="none" strike="noStrike" baseline="0" smtClean="0">
                <a:solidFill>
                  <a:srgbClr val="000000"/>
                </a:solidFill>
                <a:latin typeface="Segoe"/>
                <a:ea typeface="ＭＳ ゴシック"/>
              </a:rPr>
              <a:t> folder.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changes that you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made in steps 10–15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are shown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subdocument as shown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at right.</a:t>
            </a:r>
          </a:p>
          <a:p>
            <a:pPr lvl="1" rtl="0">
              <a:buAutoNum type="arabicPeriod" startAt="20"/>
            </a:pPr>
            <a:r>
              <a:rPr lang="en-US" sz="2000" i="0" u="none" strike="noStrike" baseline="0" smtClean="0">
                <a:solidFill>
                  <a:prstClr val="black"/>
                </a:solidFill>
                <a:latin typeface="Segoe"/>
                <a:ea typeface="ＭＳ ゴシック"/>
              </a:rPr>
              <a:t> </a:t>
            </a:r>
            <a:r>
              <a:rPr lang="en-US" sz="2000" b="1" i="0" u="none" strike="noStrike" baseline="0" smtClean="0">
                <a:solidFill>
                  <a:prstClr val="black"/>
                </a:solidFill>
                <a:latin typeface="Segoe"/>
                <a:ea typeface="ＭＳ ゴシック"/>
              </a:rPr>
              <a:t>CLOSE</a:t>
            </a:r>
            <a:r>
              <a:rPr lang="en-US" sz="2000" b="0" i="0" u="none" strike="noStrike" baseline="0" smtClean="0">
                <a:solidFill>
                  <a:srgbClr val="000000"/>
                </a:solidFill>
                <a:latin typeface="Segoe"/>
                <a:ea typeface="ＭＳ ゴシック"/>
              </a:rPr>
              <a:t> the document.</a:t>
            </a:r>
          </a:p>
          <a:p>
            <a:pPr lvl="0" rtl="0"/>
            <a:r>
              <a:rPr lang="en-US" sz="2000" b="1" i="0" u="none" strike="noStrike" baseline="0" smtClean="0">
                <a:latin typeface="Segoe"/>
                <a:ea typeface="ＭＳ ゴシック"/>
              </a:rPr>
              <a:t>LEAVE</a:t>
            </a:r>
            <a:r>
              <a:rPr lang="en-US" sz="2000" b="0" i="0" u="none" strike="noStrike" baseline="0" smtClean="0">
                <a:latin typeface="Segoe"/>
                <a:ea typeface="ＭＳ ゴシック"/>
              </a:rPr>
              <a:t> Word open.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12-11.png"/>
          <p:cNvPicPr>
            <a:picLocks noChangeAspect="1"/>
          </p:cNvPicPr>
          <p:nvPr/>
        </p:nvPicPr>
        <p:blipFill rotWithShape="1">
          <a:blip r:embed="rId2">
            <a:extLst>
              <a:ext uri="{28A0092B-C50C-407E-A947-70E740481C1C}">
                <a14:useLocalDpi xmlns:a14="http://schemas.microsoft.com/office/drawing/2010/main" val="0"/>
              </a:ext>
            </a:extLst>
          </a:blip>
          <a:srcRect l="11233" r="12209"/>
          <a:stretch/>
        </p:blipFill>
        <p:spPr>
          <a:xfrm>
            <a:off x="4326467" y="1524000"/>
            <a:ext cx="4385733" cy="3877733"/>
          </a:xfrm>
          <a:prstGeom prst="rect">
            <a:avLst/>
          </a:prstGeom>
        </p:spPr>
      </p:pic>
    </p:spTree>
    <p:extLst>
      <p:ext uri="{BB962C8B-B14F-4D97-AF65-F5344CB8AC3E}">
        <p14:creationId xmlns:p14="http://schemas.microsoft.com/office/powerpoint/2010/main" val="2865014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Save the Master Document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a:t>
            </a:r>
            <a:r>
              <a:rPr lang="en-US" b="1" i="0" u="none" strike="noStrike" baseline="0" smtClean="0">
                <a:latin typeface="Segoe"/>
                <a:ea typeface="ＭＳ ゴシック"/>
              </a:rPr>
              <a:t> </a:t>
            </a:r>
            <a:r>
              <a:rPr lang="en-US" b="1" i="1" u="none" strike="noStrike" baseline="0" smtClean="0">
                <a:latin typeface="Segoe"/>
                <a:ea typeface="ＭＳ ゴシック"/>
              </a:rPr>
              <a:t>Hosting</a:t>
            </a:r>
            <a:r>
              <a:rPr lang="en-US" b="0" i="0" u="none" strike="noStrike" baseline="0" smtClean="0">
                <a:latin typeface="Segoe"/>
                <a:ea typeface="ＭＳ ゴシック"/>
              </a:rPr>
              <a:t> document from lesson folder.</a:t>
            </a:r>
          </a:p>
          <a:p>
            <a:pPr lvl="1" rtl="0"/>
            <a:r>
              <a:rPr lang="en-US" b="0" i="0" u="none" strike="noStrike" baseline="0" smtClean="0">
                <a:solidFill>
                  <a:srgbClr val="000000"/>
                </a:solidFill>
                <a:latin typeface="Segoe"/>
                <a:ea typeface="ＭＳ ゴシック"/>
              </a:rPr>
              <a:t>To save the document in a specific folder, click the </a:t>
            </a:r>
            <a:r>
              <a:rPr lang="en-US" b="1" i="0" u="none" strike="noStrike" baseline="0" smtClean="0">
                <a:solidFill>
                  <a:prstClr val="black"/>
                </a:solidFill>
                <a:latin typeface="Segoe"/>
                <a:ea typeface="ＭＳ ゴシック"/>
              </a:rPr>
              <a:t>Save As </a:t>
            </a:r>
            <a:r>
              <a:rPr lang="en-US" b="0" i="0" u="none" strike="noStrike" baseline="0" smtClean="0">
                <a:solidFill>
                  <a:srgbClr val="000000"/>
                </a:solidFill>
                <a:latin typeface="Segoe"/>
                <a:ea typeface="ＭＳ ゴシック"/>
              </a:rPr>
              <a:t>button. The </a:t>
            </a:r>
            <a:r>
              <a:rPr lang="en-US" b="0" i="1" u="none" strike="noStrike" baseline="0" smtClean="0">
                <a:solidFill>
                  <a:srgbClr val="000000"/>
                </a:solidFill>
                <a:latin typeface="Segoe"/>
                <a:ea typeface="ＭＳ ゴシック"/>
              </a:rPr>
              <a:t>Save As</a:t>
            </a:r>
            <a:r>
              <a:rPr lang="en-US" b="0" i="0" u="none" strike="noStrike" baseline="0" smtClean="0">
                <a:solidFill>
                  <a:srgbClr val="000000"/>
                </a:solidFill>
                <a:latin typeface="Segoe"/>
                <a:ea typeface="ＭＳ ゴシック"/>
              </a:rPr>
              <a:t> dialog box opens for you to locate your flash drive.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New</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folder</a:t>
            </a:r>
            <a:r>
              <a:rPr lang="en-US" b="0" i="0" u="none" strike="noStrike" baseline="0" smtClean="0">
                <a:solidFill>
                  <a:srgbClr val="000000"/>
                </a:solidFill>
                <a:latin typeface="Segoe"/>
                <a:ea typeface="ＭＳ ゴシック"/>
              </a:rPr>
              <a:t> button located under the address bar and type </a:t>
            </a:r>
            <a:r>
              <a:rPr lang="en-US" b="1" i="0" u="none" strike="noStrike" baseline="0" smtClean="0">
                <a:solidFill>
                  <a:prstClr val="black"/>
                </a:solidFill>
                <a:latin typeface="Segoe"/>
                <a:ea typeface="ＭＳ ゴシック"/>
              </a:rPr>
              <a:t>Master Hosting </a:t>
            </a:r>
            <a:r>
              <a:rPr lang="en-US" b="0" i="0" u="none" strike="noStrike" baseline="0" smtClean="0">
                <a:solidFill>
                  <a:srgbClr val="000000"/>
                </a:solidFill>
                <a:latin typeface="Segoe"/>
                <a:ea typeface="ＭＳ ゴシック"/>
              </a:rPr>
              <a:t>and press </a:t>
            </a:r>
            <a:r>
              <a:rPr lang="en-US" b="1" i="0" u="none" strike="noStrike" baseline="0" smtClean="0">
                <a:solidFill>
                  <a:prstClr val="black"/>
                </a:solidFill>
                <a:latin typeface="Segoe"/>
                <a:ea typeface="ＭＳ ゴシック"/>
              </a:rPr>
              <a:t>Enter</a:t>
            </a:r>
            <a:r>
              <a:rPr lang="en-US" b="0" i="0" u="none" strike="noStrike" baseline="0" smtClean="0">
                <a:solidFill>
                  <a:prstClr val="black"/>
                </a:solidFill>
                <a:latin typeface="Segoe"/>
                <a:ea typeface="ＭＳ ゴシック"/>
              </a:rPr>
              <a:t> to accept the new folder name.</a:t>
            </a:r>
          </a:p>
          <a:p>
            <a:pPr lvl="1" rtl="0"/>
            <a:r>
              <a:rPr lang="en-US" b="0" i="0" u="none" strike="noStrike" baseline="0" smtClean="0">
                <a:solidFill>
                  <a:prstClr val="black"/>
                </a:solidFill>
                <a:latin typeface="Segoe"/>
                <a:ea typeface="ＭＳ ゴシック"/>
              </a:rPr>
              <a:t>With the folder selected, click t</a:t>
            </a:r>
            <a:r>
              <a:rPr lang="en-US" b="0" i="0" u="none" strike="noStrike" baseline="0" smtClean="0">
                <a:solidFill>
                  <a:srgbClr val="000000"/>
                </a:solidFill>
                <a:latin typeface="Segoe"/>
                <a:ea typeface="ＭＳ ゴシック"/>
              </a:rPr>
              <a:t>he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button or double-click to place the master folder in the address bar.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3074919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Assign Shortcut Keys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A keyboard shortcut is a combination of two or more keys to perform a specific action. In the lessons that you have already covered, you applied a keyboard shortcut to open a new document by pressing </a:t>
            </a:r>
            <a:r>
              <a:rPr lang="en-US" b="1" i="0" u="none" strike="noStrike" baseline="0" smtClean="0">
                <a:latin typeface="Segoe"/>
                <a:ea typeface="ＭＳ ゴシック"/>
              </a:rPr>
              <a:t>Ctrl+N</a:t>
            </a:r>
            <a:r>
              <a:rPr lang="en-US" b="0" i="0" u="none" strike="noStrike" baseline="0" smtClean="0">
                <a:latin typeface="Segoe"/>
                <a:ea typeface="ＭＳ ゴシック"/>
              </a:rPr>
              <a:t> or to bold text by pressing </a:t>
            </a:r>
            <a:r>
              <a:rPr lang="en-US" b="1" i="0" u="none" strike="noStrike" baseline="0" smtClean="0">
                <a:latin typeface="Segoe"/>
                <a:ea typeface="ＭＳ ゴシック"/>
              </a:rPr>
              <a:t>Ctrl+B</a:t>
            </a:r>
            <a:r>
              <a:rPr lang="en-US" b="0" i="0" u="none" strike="noStrike" baseline="0" smtClean="0">
                <a:latin typeface="Segoe"/>
                <a:ea typeface="ＭＳ ゴシック"/>
              </a:rPr>
              <a:t>. </a:t>
            </a:r>
          </a:p>
          <a:p>
            <a:pPr lvl="0" rtl="0"/>
            <a:r>
              <a:rPr lang="en-US" b="0" i="0" u="none" strike="noStrike" baseline="0" smtClean="0">
                <a:latin typeface="Segoe"/>
                <a:ea typeface="ＭＳ ゴシック"/>
              </a:rPr>
              <a:t>Word contains many different shortcuts and these shortcuts are assigned to a specific action to perform, therefore, cannot be used.</a:t>
            </a:r>
          </a:p>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If necessary, before you begin these steps, </a:t>
            </a:r>
            <a:r>
              <a:rPr lang="en-US" b="1" i="0" u="none" strike="noStrike" baseline="0" smtClean="0">
                <a:latin typeface="Segoe"/>
                <a:ea typeface="ＭＳ ゴシック"/>
              </a:rPr>
              <a:t>LAUNCH </a:t>
            </a:r>
            <a:r>
              <a:rPr lang="en-US" b="0" i="0" u="none" strike="noStrike" baseline="0" smtClean="0">
                <a:latin typeface="Segoe"/>
                <a:ea typeface="ＭＳ ゴシック"/>
              </a:rPr>
              <a:t>Word.</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1283973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Assign Shortcut Keys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a blank document.</a:t>
            </a:r>
          </a:p>
          <a:p>
            <a:pPr lvl="1" rtl="0"/>
            <a:r>
              <a:rPr lang="en-US" b="0" i="0" u="none" strike="noStrike" baseline="0" smtClean="0">
                <a:solidFill>
                  <a:srgbClr val="000000"/>
                </a:solidFill>
                <a:latin typeface="Segoe"/>
                <a:ea typeface="ＭＳ ゴシック"/>
              </a:rPr>
              <a:t>In the View tab, click the drop-down arrow by </a:t>
            </a:r>
            <a:r>
              <a:rPr lang="en-US" b="0" i="1" u="none" strike="noStrike" baseline="0" smtClean="0">
                <a:solidFill>
                  <a:srgbClr val="000000"/>
                </a:solidFill>
                <a:latin typeface="Segoe"/>
                <a:ea typeface="ＭＳ ゴシック"/>
              </a:rPr>
              <a:t>Macros</a:t>
            </a:r>
            <a:r>
              <a:rPr lang="en-US" b="0" i="0" u="none" strike="noStrike" baseline="0" smtClean="0">
                <a:solidFill>
                  <a:srgbClr val="000000"/>
                </a:solidFill>
                <a:latin typeface="Segoe"/>
                <a:ea typeface="ＭＳ ゴシック"/>
              </a:rPr>
              <a:t> to produce a menu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12-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667000"/>
            <a:ext cx="7162800" cy="3415081"/>
          </a:xfrm>
          <a:prstGeom prst="rect">
            <a:avLst/>
          </a:prstGeom>
        </p:spPr>
      </p:pic>
    </p:spTree>
    <p:extLst>
      <p:ext uri="{BB962C8B-B14F-4D97-AF65-F5344CB8AC3E}">
        <p14:creationId xmlns:p14="http://schemas.microsoft.com/office/powerpoint/2010/main" val="3560264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Assign Shortcut Keys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Record Macro</a:t>
            </a:r>
            <a:r>
              <a:rPr lang="en-US" b="0" i="0" u="none" strike="noStrike" baseline="0" smtClean="0">
                <a:solidFill>
                  <a:srgbClr val="000000"/>
                </a:solidFill>
                <a:latin typeface="Segoe"/>
                <a:ea typeface="ＭＳ ゴシック"/>
              </a:rPr>
              <a:t> to open the </a:t>
            </a:r>
            <a:r>
              <a:rPr lang="en-US" b="0" i="1" u="none" strike="noStrike" baseline="0" smtClean="0">
                <a:solidFill>
                  <a:srgbClr val="000000"/>
                </a:solidFill>
                <a:latin typeface="Segoe"/>
                <a:ea typeface="ＭＳ ゴシック"/>
              </a:rPr>
              <a:t>Record Marco</a:t>
            </a:r>
            <a:r>
              <a:rPr lang="en-US" b="0" i="0" u="none" strike="noStrike" baseline="0" smtClean="0">
                <a:solidFill>
                  <a:srgbClr val="000000"/>
                </a:solidFill>
                <a:latin typeface="Segoe"/>
                <a:ea typeface="ＭＳ ゴシック"/>
              </a:rPr>
              <a:t> dialog box. In the dialog box, you need to assign a name to the macro and decide which option to use to assign a macro. You have two choices as shown below. You can assign a macro by button or by keyboard.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pic>
        <p:nvPicPr>
          <p:cNvPr id="7" name="Picture 6" descr="12-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1867" y="3352800"/>
            <a:ext cx="5875867" cy="2729228"/>
          </a:xfrm>
          <a:prstGeom prst="rect">
            <a:avLst/>
          </a:prstGeom>
        </p:spPr>
      </p:pic>
    </p:spTree>
    <p:extLst>
      <p:ext uri="{BB962C8B-B14F-4D97-AF65-F5344CB8AC3E}">
        <p14:creationId xmlns:p14="http://schemas.microsoft.com/office/powerpoint/2010/main" val="13618378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Assign Shortcut Keys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In the Macro name box, type </a:t>
            </a:r>
            <a:r>
              <a:rPr lang="en-US" sz="2000" b="1" i="0" u="none" strike="noStrike" baseline="0" smtClean="0">
                <a:solidFill>
                  <a:prstClr val="black"/>
                </a:solidFill>
                <a:latin typeface="Segoe"/>
                <a:ea typeface="ＭＳ ゴシック"/>
              </a:rPr>
              <a:t>Upcoming_Workshops</a:t>
            </a:r>
            <a:r>
              <a:rPr lang="en-US" sz="2000" b="0" i="0" u="none" strike="noStrike" baseline="0" smtClean="0">
                <a:solidFill>
                  <a:srgbClr val="000000"/>
                </a:solidFill>
                <a:latin typeface="Segoe"/>
                <a:ea typeface="ＭＳ ゴシック"/>
              </a:rPr>
              <a:t>. Spaces are not allowed; you need to add an underscore. Adding a number at the end of the macro name is also valid.</a:t>
            </a:r>
          </a:p>
          <a:p>
            <a:pPr lvl="1" rtl="0">
              <a:buAutoNum type="arabicPeriod" startAt="4"/>
            </a:pPr>
            <a:r>
              <a:rPr lang="en-US" sz="2000" b="0" i="0" u="none" strike="noStrike" baseline="0" smtClean="0">
                <a:solidFill>
                  <a:srgbClr val="000000"/>
                </a:solidFill>
                <a:latin typeface="Segoe"/>
                <a:ea typeface="ＭＳ ゴシック"/>
              </a:rPr>
              <a:t>Keep the default to </a:t>
            </a:r>
            <a:r>
              <a:rPr lang="en-US" sz="2000" b="0" i="1" u="none" strike="noStrike" baseline="0" smtClean="0">
                <a:solidFill>
                  <a:srgbClr val="000000"/>
                </a:solidFill>
                <a:latin typeface="Segoe"/>
                <a:ea typeface="ＭＳ ゴシック"/>
              </a:rPr>
              <a:t>Store Macro in</a:t>
            </a:r>
            <a:r>
              <a:rPr lang="en-US" sz="2000" b="0" i="0" u="none" strike="noStrike" baseline="0" smtClean="0">
                <a:solidFill>
                  <a:srgbClr val="000000"/>
                </a:solidFill>
                <a:latin typeface="Segoe"/>
                <a:ea typeface="ＭＳ ゴシック"/>
              </a:rPr>
              <a:t>. It will be stored in </a:t>
            </a:r>
            <a:r>
              <a:rPr lang="en-US" sz="2000" b="0" i="1" u="none" strike="noStrike" baseline="0" smtClean="0">
                <a:solidFill>
                  <a:srgbClr val="000000"/>
                </a:solidFill>
                <a:latin typeface="Segoe"/>
                <a:ea typeface="ＭＳ ゴシック"/>
              </a:rPr>
              <a:t>All Document (Normal.dotm)</a:t>
            </a:r>
            <a:r>
              <a:rPr lang="en-US" sz="2000" b="0" i="0" u="none" strike="noStrike" baseline="0" smtClean="0">
                <a:solidFill>
                  <a:srgbClr val="000000"/>
                </a:solidFill>
                <a:latin typeface="Segoe"/>
                <a:ea typeface="ＭＳ ゴシック"/>
              </a:rPr>
              <a:t>. You want it stored there because you will access this macro on a monthly basis. If someone else is working on your computer and you’ve provided this person with the keyboard shortcut, he or she too can access the macro. (Hint: You can add the shortcut key in the description, in case you forget it or want to share it.) The first macro will be assigned to a keyboard command. This means whenever you press the keyboard commands, the macro will run. Before you click the Keyboard button, you want to add a description to the macro.</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249790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Assign Shortcut Keys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In the Description box, type Use this table for all upcoming workshops.</a:t>
            </a:r>
          </a:p>
          <a:p>
            <a:pPr lvl="1" rtl="0">
              <a:buAutoNum type="arabicPeriod" startAt="6"/>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Keyboard</a:t>
            </a:r>
            <a:r>
              <a:rPr lang="en-US" sz="2000" b="0" i="0" u="none" strike="noStrike" baseline="0" smtClean="0">
                <a:solidFill>
                  <a:srgbClr val="000000"/>
                </a:solidFill>
                <a:latin typeface="Segoe"/>
                <a:ea typeface="ＭＳ ゴシック"/>
              </a:rPr>
              <a:t> button to open the </a:t>
            </a:r>
            <a:r>
              <a:rPr lang="en-US" sz="2000" b="0" i="1" u="none" strike="noStrike" baseline="0" smtClean="0">
                <a:solidFill>
                  <a:srgbClr val="000000"/>
                </a:solidFill>
                <a:latin typeface="Segoe"/>
                <a:ea typeface="ＭＳ ゴシック"/>
              </a:rPr>
              <a:t>Customize Keyboard</a:t>
            </a:r>
            <a:r>
              <a:rPr lang="en-US" sz="2000" b="0" i="0" u="none" strike="noStrike" baseline="0" smtClean="0">
                <a:solidFill>
                  <a:srgbClr val="000000"/>
                </a:solidFill>
                <a:latin typeface="Segoe"/>
                <a:ea typeface="ＭＳ ゴシック"/>
              </a:rPr>
              <a:t> dialog box as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pic>
        <p:nvPicPr>
          <p:cNvPr id="7" name="Picture 6" descr="12-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333" y="2836335"/>
            <a:ext cx="5706533" cy="3410480"/>
          </a:xfrm>
          <a:prstGeom prst="rect">
            <a:avLst/>
          </a:prstGeom>
        </p:spPr>
      </p:pic>
    </p:spTree>
    <p:extLst>
      <p:ext uri="{BB962C8B-B14F-4D97-AF65-F5344CB8AC3E}">
        <p14:creationId xmlns:p14="http://schemas.microsoft.com/office/powerpoint/2010/main" val="2601051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Assign Shortcut Keys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a:lnSpc>
                <a:spcPct val="90000"/>
              </a:lnSpc>
              <a:buFont typeface="+mj-lt"/>
              <a:buAutoNum type="arabicPeriod" startAt="8"/>
            </a:pPr>
            <a:r>
              <a:rPr lang="en-US" sz="2000">
                <a:solidFill>
                  <a:srgbClr val="000000"/>
                </a:solidFill>
                <a:latin typeface="Segoe"/>
                <a:ea typeface="ＭＳ ゴシック"/>
              </a:rPr>
              <a:t>In the Commands</a:t>
            </a:r>
            <a:r>
              <a:rPr lang="en-US" sz="2000" i="1">
                <a:solidFill>
                  <a:srgbClr val="000000"/>
                </a:solidFill>
                <a:latin typeface="Segoe"/>
                <a:ea typeface="ＭＳ ゴシック"/>
              </a:rPr>
              <a:t> </a:t>
            </a:r>
            <a:r>
              <a:rPr lang="en-US" sz="2000">
                <a:solidFill>
                  <a:srgbClr val="000000"/>
                </a:solidFill>
                <a:latin typeface="Segoe"/>
                <a:ea typeface="ＭＳ ゴシック"/>
              </a:rPr>
              <a:t>box, the macro is stored in </a:t>
            </a:r>
            <a:r>
              <a:rPr lang="en-US" sz="2000" i="1">
                <a:solidFill>
                  <a:srgbClr val="000000"/>
                </a:solidFill>
                <a:latin typeface="Segoe"/>
                <a:ea typeface="ＭＳ ゴシック"/>
              </a:rPr>
              <a:t>Normal.NewMacro.Upcoming_Workshop</a:t>
            </a:r>
            <a:r>
              <a:rPr lang="en-US" sz="2000">
                <a:solidFill>
                  <a:srgbClr val="000000"/>
                </a:solidFill>
                <a:latin typeface="Segoe"/>
                <a:ea typeface="ＭＳ ゴシック"/>
              </a:rPr>
              <a:t>. This shows the location of where the macro will be stored.</a:t>
            </a:r>
          </a:p>
          <a:p>
            <a:pPr lvl="1">
              <a:lnSpc>
                <a:spcPct val="90000"/>
              </a:lnSpc>
              <a:buAutoNum type="arabicPeriod" startAt="8"/>
            </a:pPr>
            <a:r>
              <a:rPr lang="en-US" sz="2000">
                <a:solidFill>
                  <a:srgbClr val="000000"/>
                </a:solidFill>
                <a:latin typeface="Segoe"/>
                <a:ea typeface="ＭＳ ゴシック"/>
              </a:rPr>
              <a:t>It’s time to see whether a keystroke has been assigned to another command. In the </a:t>
            </a:r>
            <a:r>
              <a:rPr lang="en-US" sz="2000" i="1">
                <a:solidFill>
                  <a:srgbClr val="000000"/>
                </a:solidFill>
                <a:latin typeface="Segoe"/>
                <a:ea typeface="ＭＳ ゴシック"/>
              </a:rPr>
              <a:t>Press new shortcut key </a:t>
            </a:r>
            <a:r>
              <a:rPr lang="en-US" sz="2000">
                <a:solidFill>
                  <a:srgbClr val="000000"/>
                </a:solidFill>
                <a:latin typeface="Segoe"/>
                <a:ea typeface="ＭＳ ゴシック"/>
              </a:rPr>
              <a:t>box, press </a:t>
            </a:r>
            <a:r>
              <a:rPr lang="en-US" sz="2000" b="1">
                <a:solidFill>
                  <a:prstClr val="black"/>
                </a:solidFill>
                <a:latin typeface="Segoe"/>
                <a:ea typeface="ＭＳ ゴシック"/>
              </a:rPr>
              <a:t>Ctrl+T</a:t>
            </a:r>
            <a:r>
              <a:rPr lang="en-US" sz="2000">
                <a:solidFill>
                  <a:srgbClr val="000000"/>
                </a:solidFill>
                <a:latin typeface="Segoe"/>
                <a:ea typeface="ＭＳ ゴシック"/>
              </a:rPr>
              <a:t> (do not type the plus symbol).</a:t>
            </a:r>
          </a:p>
          <a:p>
            <a:pPr lvl="1" rtl="0">
              <a:lnSpc>
                <a:spcPct val="90000"/>
              </a:lnSpc>
              <a:buFont typeface="+mj-lt"/>
              <a:buAutoNum type="arabicPeriod" startAt="10"/>
            </a:pPr>
            <a:r>
              <a:rPr lang="en-US" sz="2000" b="0" i="0" u="none" strike="noStrike" baseline="0" smtClean="0">
                <a:solidFill>
                  <a:srgbClr val="000000"/>
                </a:solidFill>
                <a:latin typeface="Segoe"/>
                <a:ea typeface="ＭＳ ゴシック"/>
              </a:rPr>
              <a:t>This shortcut key is already assigned to the HangingIndent command as shown in the dialog box.</a:t>
            </a:r>
          </a:p>
          <a:p>
            <a:pPr lvl="1" rtl="0">
              <a:lnSpc>
                <a:spcPct val="90000"/>
              </a:lnSpc>
              <a:buAutoNum type="arabicPeriod" startAt="10"/>
            </a:pPr>
            <a:r>
              <a:rPr lang="en-US" sz="2000" b="0" i="0" u="none" strike="noStrike" baseline="0" smtClean="0">
                <a:solidFill>
                  <a:srgbClr val="000000"/>
                </a:solidFill>
                <a:latin typeface="Segoe"/>
                <a:ea typeface="ＭＳ ゴシック"/>
              </a:rPr>
              <a:t>Press </a:t>
            </a:r>
            <a:r>
              <a:rPr lang="en-US" sz="2000" b="1" i="0" u="none" strike="noStrike" baseline="0" smtClean="0">
                <a:solidFill>
                  <a:prstClr val="black"/>
                </a:solidFill>
                <a:latin typeface="Segoe"/>
                <a:ea typeface="ＭＳ ゴシック"/>
              </a:rPr>
              <a:t>Backspace</a:t>
            </a:r>
            <a:r>
              <a:rPr lang="en-US" sz="2000" b="0" i="0" u="none" strike="noStrike" baseline="0" smtClean="0">
                <a:solidFill>
                  <a:srgbClr val="000000"/>
                </a:solidFill>
                <a:latin typeface="Segoe"/>
                <a:ea typeface="ＭＳ ゴシック"/>
              </a:rPr>
              <a:t> to remove </a:t>
            </a:r>
            <a:r>
              <a:rPr lang="en-US" sz="2000" b="0" i="1" u="none" strike="noStrike" baseline="0" smtClean="0">
                <a:solidFill>
                  <a:srgbClr val="000000"/>
                </a:solidFill>
                <a:latin typeface="Segoe"/>
                <a:ea typeface="ＭＳ ゴシック"/>
              </a:rPr>
              <a:t>Ctrl+T</a:t>
            </a:r>
            <a:r>
              <a:rPr lang="en-US" sz="2000" b="0" i="0" u="none" strike="noStrike" baseline="0" smtClean="0">
                <a:solidFill>
                  <a:srgbClr val="000000"/>
                </a:solidFill>
                <a:latin typeface="Times New Roman"/>
                <a:ea typeface="ＭＳ ゴシック"/>
              </a:rPr>
              <a:t>.</a:t>
            </a:r>
          </a:p>
          <a:p>
            <a:pPr lvl="1" rtl="0">
              <a:lnSpc>
                <a:spcPct val="90000"/>
              </a:lnSpc>
              <a:buAutoNum type="arabicPeriod" startAt="10"/>
            </a:pPr>
            <a:r>
              <a:rPr lang="en-US" sz="2000" b="0" i="0" u="none" strike="noStrike" baseline="0" smtClean="0">
                <a:solidFill>
                  <a:srgbClr val="000000"/>
                </a:solidFill>
                <a:latin typeface="Segoe"/>
                <a:ea typeface="ＭＳ ゴシック"/>
              </a:rPr>
              <a:t>Let’s try another shortcut key.</a:t>
            </a:r>
          </a:p>
          <a:p>
            <a:pPr lvl="1" rtl="0">
              <a:lnSpc>
                <a:spcPct val="90000"/>
              </a:lnSpc>
              <a:buAutoNum type="arabicPeriod" startAt="10"/>
            </a:pPr>
            <a:r>
              <a:rPr lang="en-US" sz="2000" b="0" i="0" u="none" strike="noStrike" baseline="0" smtClean="0">
                <a:solidFill>
                  <a:srgbClr val="000000"/>
                </a:solidFill>
                <a:latin typeface="Segoe"/>
                <a:ea typeface="ＭＳ ゴシック"/>
              </a:rPr>
              <a:t>Press </a:t>
            </a:r>
            <a:r>
              <a:rPr lang="en-US" sz="2000" b="1" i="0" u="none" strike="noStrike" baseline="0" smtClean="0">
                <a:solidFill>
                  <a:prstClr val="black"/>
                </a:solidFill>
                <a:latin typeface="Segoe"/>
                <a:ea typeface="ＭＳ ゴシック"/>
              </a:rPr>
              <a:t>Ctrl+Alt+T</a:t>
            </a:r>
            <a:r>
              <a:rPr lang="en-US" sz="2000" b="0" i="0" u="none" strike="noStrike" baseline="0" smtClean="0">
                <a:solidFill>
                  <a:srgbClr val="000000"/>
                </a:solidFill>
                <a:latin typeface="Times New Roman"/>
                <a:ea typeface="ＭＳ ゴシック"/>
              </a:rPr>
              <a:t>.</a:t>
            </a:r>
          </a:p>
          <a:p>
            <a:pPr lvl="1" rtl="0">
              <a:lnSpc>
                <a:spcPct val="90000"/>
              </a:lnSpc>
              <a:buAutoNum type="arabicPeriod" startAt="10"/>
            </a:pPr>
            <a:r>
              <a:rPr lang="en-US" sz="2000" b="0" i="0" u="none" strike="noStrike" baseline="0" smtClean="0">
                <a:solidFill>
                  <a:srgbClr val="000000"/>
                </a:solidFill>
                <a:latin typeface="Segoe"/>
                <a:ea typeface="ＭＳ ゴシック"/>
              </a:rPr>
              <a:t>And again, this shortcut key is already taken by the ™ Trademark command. It may take you several attempts to find an unassigned shortcut key.</a:t>
            </a:r>
          </a:p>
          <a:p>
            <a:pPr lvl="1" rtl="0">
              <a:lnSpc>
                <a:spcPct val="90000"/>
              </a:lnSpc>
              <a:buAutoNum type="arabicPeriod" startAt="10"/>
            </a:pPr>
            <a:r>
              <a:rPr lang="en-US" sz="2000" b="0" i="0" u="none" strike="noStrike" baseline="0" smtClean="0">
                <a:solidFill>
                  <a:srgbClr val="000000"/>
                </a:solidFill>
                <a:latin typeface="Segoe"/>
                <a:ea typeface="ＭＳ ゴシック"/>
              </a:rPr>
              <a:t>Press </a:t>
            </a:r>
            <a:r>
              <a:rPr lang="en-US" sz="2000" b="1" i="0" u="none" strike="noStrike" baseline="0" smtClean="0">
                <a:solidFill>
                  <a:prstClr val="black"/>
                </a:solidFill>
                <a:latin typeface="Segoe"/>
                <a:ea typeface="ＭＳ ゴシック"/>
              </a:rPr>
              <a:t>Backspace</a:t>
            </a:r>
            <a:r>
              <a:rPr lang="en-US" sz="2000" b="0" i="0" u="none" strike="noStrike" baseline="0" smtClean="0">
                <a:solidFill>
                  <a:srgbClr val="000000"/>
                </a:solidFill>
                <a:latin typeface="Segoe"/>
                <a:ea typeface="ＭＳ ゴシック"/>
              </a:rPr>
              <a:t> to remove </a:t>
            </a:r>
            <a:r>
              <a:rPr lang="en-US" sz="2000" b="0" i="1" u="none" strike="noStrike" baseline="0" smtClean="0">
                <a:solidFill>
                  <a:srgbClr val="000000"/>
                </a:solidFill>
                <a:latin typeface="Segoe"/>
                <a:ea typeface="ＭＳ ゴシック"/>
              </a:rPr>
              <a:t>Ctrl+Alt+T</a:t>
            </a:r>
            <a:r>
              <a:rPr lang="en-US" sz="2000"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4072438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Assign Shortcut Keys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6"/>
            </a:pPr>
            <a:r>
              <a:rPr lang="en-US" b="0" i="0" u="none" strike="noStrike" baseline="0" smtClean="0">
                <a:solidFill>
                  <a:srgbClr val="000000"/>
                </a:solidFill>
                <a:latin typeface="Segoe"/>
                <a:ea typeface="ＭＳ ゴシック"/>
              </a:rPr>
              <a:t>Press </a:t>
            </a:r>
            <a:r>
              <a:rPr lang="en-US" b="1" i="0" u="none" strike="noStrike" baseline="0" smtClean="0">
                <a:solidFill>
                  <a:prstClr val="black"/>
                </a:solidFill>
                <a:latin typeface="Segoe"/>
                <a:ea typeface="ＭＳ ゴシック"/>
              </a:rPr>
              <a:t>Alt+T</a:t>
            </a:r>
            <a:r>
              <a:rPr lang="en-US" b="0" i="0" u="none" strike="noStrike" baseline="0" smtClean="0">
                <a:solidFill>
                  <a:srgbClr val="000000"/>
                </a:solidFill>
                <a:latin typeface="Segoe"/>
                <a:ea typeface="ＭＳ ゴシック"/>
              </a:rPr>
              <a:t>.  Notice that this keystroke is not assigned.</a:t>
            </a:r>
          </a:p>
          <a:p>
            <a:pPr lvl="1" rtl="0">
              <a:buAutoNum type="arabicPeriod" startAt="16"/>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Assign</a:t>
            </a:r>
            <a:r>
              <a:rPr lang="en-US" b="0" i="0" u="none" strike="noStrike" baseline="0" smtClean="0">
                <a:solidFill>
                  <a:srgbClr val="000000"/>
                </a:solidFill>
                <a:latin typeface="Segoe"/>
                <a:ea typeface="ＭＳ ゴシック"/>
              </a:rPr>
              <a:t> button to assign this shortcut key to the new macro. The </a:t>
            </a:r>
            <a:r>
              <a:rPr lang="en-US" b="0" i="1" u="none" strike="noStrike" baseline="0" smtClean="0">
                <a:solidFill>
                  <a:srgbClr val="000000"/>
                </a:solidFill>
                <a:latin typeface="Segoe"/>
                <a:ea typeface="ＭＳ ゴシック"/>
              </a:rPr>
              <a:t>Alt+T</a:t>
            </a:r>
            <a:r>
              <a:rPr lang="en-US" b="0" i="0" u="none" strike="noStrike" baseline="0" smtClean="0">
                <a:solidFill>
                  <a:srgbClr val="000000"/>
                </a:solidFill>
                <a:latin typeface="Segoe"/>
                <a:ea typeface="ＭＳ ゴシック"/>
              </a:rPr>
              <a:t> command is moved to the </a:t>
            </a:r>
            <a:r>
              <a:rPr lang="en-US" b="0" i="1" u="none" strike="noStrike" baseline="0" smtClean="0">
                <a:solidFill>
                  <a:srgbClr val="000000"/>
                </a:solidFill>
                <a:latin typeface="Segoe"/>
                <a:ea typeface="ＭＳ ゴシック"/>
              </a:rPr>
              <a:t>Current keys</a:t>
            </a:r>
            <a:r>
              <a:rPr lang="en-US" b="0" i="0" u="none" strike="noStrike" baseline="0" smtClean="0">
                <a:solidFill>
                  <a:srgbClr val="000000"/>
                </a:solidFill>
                <a:latin typeface="Segoe"/>
                <a:ea typeface="ＭＳ ゴシック"/>
              </a:rPr>
              <a:t> box for this macro.</a:t>
            </a:r>
          </a:p>
          <a:p>
            <a:pPr lvl="1" rtl="0">
              <a:buAutoNum type="arabicPeriod" startAt="16"/>
            </a:pPr>
            <a:r>
              <a:rPr lang="en-US" b="0" i="0" u="none" strike="noStrike" baseline="0" smtClean="0">
                <a:solidFill>
                  <a:srgbClr val="000000"/>
                </a:solidFill>
                <a:latin typeface="Segoe"/>
                <a:ea typeface="ＭＳ ゴシック"/>
              </a:rPr>
              <a:t>The changes will be assigned in Normal instead of Document1. This macro will be saved on the computer that you are recording the macro and can be accessed by anyone who is working on your computer.</a:t>
            </a:r>
          </a:p>
          <a:p>
            <a:pPr lvl="1" rtl="0">
              <a:buAutoNum type="arabicPeriod" startAt="16"/>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Times New Roman"/>
                <a:ea typeface="ＭＳ ゴシック"/>
              </a:rPr>
              <a: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program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4112816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Record a Macro</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Insert</a:t>
            </a:r>
            <a:r>
              <a:rPr lang="en-US" b="0" i="0" u="none" strike="noStrike" baseline="0" smtClean="0">
                <a:solidFill>
                  <a:srgbClr val="000000"/>
                </a:solidFill>
                <a:latin typeface="Segoe"/>
                <a:ea typeface="ＭＳ ゴシック"/>
              </a:rPr>
              <a:t> tab, and then click </a:t>
            </a:r>
            <a:r>
              <a:rPr lang="en-US" b="1" i="0" u="none" strike="noStrike" baseline="0" smtClean="0">
                <a:solidFill>
                  <a:prstClr val="black"/>
                </a:solidFill>
                <a:latin typeface="Segoe"/>
                <a:ea typeface="ＭＳ ゴシック"/>
              </a:rPr>
              <a:t>Insert Tables</a:t>
            </a:r>
            <a:r>
              <a:rPr lang="en-US" b="0" i="0" u="none" strike="noStrike" baseline="0" smtClean="0">
                <a:solidFill>
                  <a:srgbClr val="000000"/>
                </a:solidFill>
                <a:latin typeface="Segoe"/>
                <a:ea typeface="ＭＳ ゴシック"/>
              </a:rPr>
              <a:t> to open the dialog box.</a:t>
            </a:r>
          </a:p>
          <a:p>
            <a:pPr lvl="1" rtl="0"/>
            <a:r>
              <a:rPr lang="en-US" b="0" i="0" u="none" strike="noStrike" baseline="0" smtClean="0">
                <a:solidFill>
                  <a:srgbClr val="000000"/>
                </a:solidFill>
                <a:latin typeface="Segoe"/>
                <a:ea typeface="ＭＳ ゴシック"/>
              </a:rPr>
              <a:t>Create a table that contains </a:t>
            </a:r>
            <a:r>
              <a:rPr lang="en-US" b="1" i="0" u="none" strike="noStrike" baseline="0" smtClean="0">
                <a:solidFill>
                  <a:prstClr val="black"/>
                </a:solidFill>
                <a:latin typeface="Segoe"/>
                <a:ea typeface="ＭＳ ゴシック"/>
              </a:rPr>
              <a:t>4</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columns and </a:t>
            </a:r>
            <a:r>
              <a:rPr lang="en-US" b="1" i="0" u="none" strike="noStrike" baseline="0" smtClean="0">
                <a:solidFill>
                  <a:prstClr val="black"/>
                </a:solidFill>
                <a:latin typeface="Segoe"/>
                <a:ea typeface="ＭＳ ゴシック"/>
              </a:rPr>
              <a:t>7</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rows. 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Type the information as shown below. Because you are recording a macro, you need to press </a:t>
            </a:r>
            <a:r>
              <a:rPr lang="en-US" b="1" i="0" u="none" strike="noStrike" baseline="0" smtClean="0">
                <a:solidFill>
                  <a:prstClr val="black"/>
                </a:solidFill>
                <a:latin typeface="Segoe"/>
                <a:ea typeface="ＭＳ ゴシック"/>
              </a:rPr>
              <a:t>Tab</a:t>
            </a:r>
            <a:r>
              <a:rPr lang="en-US" b="0" i="0" u="none" strike="noStrike" baseline="0" smtClean="0">
                <a:solidFill>
                  <a:srgbClr val="000000"/>
                </a:solidFill>
                <a:latin typeface="Segoe"/>
                <a:ea typeface="ＭＳ ゴシック"/>
              </a:rPr>
              <a:t> to move between cells and press </a:t>
            </a:r>
            <a:r>
              <a:rPr lang="en-US" b="1" i="0" u="none" strike="noStrike" baseline="0" smtClean="0">
                <a:solidFill>
                  <a:prstClr val="black"/>
                </a:solidFill>
                <a:latin typeface="Segoe"/>
                <a:ea typeface="ＭＳ ゴシック"/>
              </a:rPr>
              <a:t>Shift+Tab</a:t>
            </a:r>
            <a:r>
              <a:rPr lang="en-US" b="0" i="0" u="none" strike="noStrike" baseline="0" smtClean="0">
                <a:solidFill>
                  <a:srgbClr val="000000"/>
                </a:solidFill>
                <a:latin typeface="Segoe"/>
                <a:ea typeface="ＭＳ ゴシック"/>
              </a:rPr>
              <a:t> to move back.</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7" name="Picture 6" descr="12-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866" y="4191000"/>
            <a:ext cx="6553200" cy="1681106"/>
          </a:xfrm>
          <a:prstGeom prst="rect">
            <a:avLst/>
          </a:prstGeom>
        </p:spPr>
      </p:pic>
    </p:spTree>
    <p:extLst>
      <p:ext uri="{BB962C8B-B14F-4D97-AF65-F5344CB8AC3E}">
        <p14:creationId xmlns:p14="http://schemas.microsoft.com/office/powerpoint/2010/main" val="2706262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Record a Macro</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After you type the data, click the </a:t>
            </a:r>
            <a:r>
              <a:rPr lang="en-US" b="1" i="0" u="none" strike="noStrike" baseline="0" smtClean="0">
                <a:solidFill>
                  <a:prstClr val="black"/>
                </a:solidFill>
                <a:latin typeface="Segoe"/>
                <a:ea typeface="ＭＳ ゴシック"/>
              </a:rPr>
              <a:t>Layout</a:t>
            </a:r>
            <a:r>
              <a:rPr lang="en-US" b="0" i="0" u="none" strike="noStrike" baseline="0" smtClean="0">
                <a:solidFill>
                  <a:srgbClr val="000000"/>
                </a:solidFill>
                <a:latin typeface="Segoe"/>
                <a:ea typeface="ＭＳ ゴシック"/>
              </a:rPr>
              <a:t> tab from the Tables Tools and Select Tables.While you are recording a macro, you cannot use your mouse to select text or tables. The whole table is now selected.</a:t>
            </a:r>
          </a:p>
          <a:p>
            <a:pPr lvl="1" rtl="0">
              <a:buAutoNum type="arabicPeriod" startAt="4"/>
            </a:pPr>
            <a:r>
              <a:rPr lang="en-US" b="0" i="0" u="none" strike="noStrike" baseline="0" smtClean="0">
                <a:solidFill>
                  <a:srgbClr val="000000"/>
                </a:solidFill>
                <a:latin typeface="Segoe"/>
                <a:ea typeface="ＭＳ ゴシック"/>
              </a:rPr>
              <a:t>In the Table Styles group of the Design tab, click the </a:t>
            </a:r>
            <a:r>
              <a:rPr lang="en-US" b="1" i="0" u="none" strike="noStrike" baseline="0" smtClean="0">
                <a:solidFill>
                  <a:prstClr val="black"/>
                </a:solidFill>
                <a:latin typeface="Segoe"/>
                <a:ea typeface="ＭＳ ゴシック"/>
              </a:rPr>
              <a:t>More</a:t>
            </a:r>
            <a:r>
              <a:rPr lang="en-US" b="0" i="0" u="none" strike="noStrike" baseline="0" smtClean="0">
                <a:solidFill>
                  <a:srgbClr val="000000"/>
                </a:solidFill>
                <a:latin typeface="Segoe"/>
                <a:ea typeface="ＭＳ ゴシック"/>
              </a:rPr>
              <a:t> button to display the gallery.</a:t>
            </a:r>
          </a:p>
          <a:p>
            <a:pPr lvl="1" rtl="0">
              <a:buAutoNum type="arabicPeriod" startAt="4"/>
            </a:pPr>
            <a:r>
              <a:rPr lang="en-US" b="0" i="0" u="none" strike="noStrike" baseline="0" smtClean="0">
                <a:solidFill>
                  <a:srgbClr val="000000"/>
                </a:solidFill>
                <a:latin typeface="Segoe"/>
                <a:ea typeface="ＭＳ ゴシック"/>
              </a:rPr>
              <a:t>In the Grid Tables group, select </a:t>
            </a:r>
            <a:r>
              <a:rPr lang="en-US" b="1" i="0" u="none" strike="noStrike" baseline="0" smtClean="0">
                <a:solidFill>
                  <a:prstClr val="black"/>
                </a:solidFill>
                <a:latin typeface="Segoe"/>
                <a:ea typeface="ＭＳ ゴシック"/>
              </a:rPr>
              <a:t>Grid Table 4 – Accent 6</a:t>
            </a:r>
            <a:r>
              <a:rPr lang="en-US" b="0" i="0" u="none" strike="noStrike" baseline="0" smtClean="0">
                <a:solidFill>
                  <a:srgbClr val="000000"/>
                </a:solidFill>
                <a:latin typeface="Segoe"/>
                <a:ea typeface="ＭＳ ゴシック"/>
              </a:rPr>
              <a:t> to apply a style to the table. Use the arrow keys on the keyboard to move up to the first row that contains the headings.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6732900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Record a Macro</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solidFill>
                  <a:srgbClr val="000000"/>
                </a:solidFill>
                <a:latin typeface="Segoe"/>
                <a:ea typeface="ＭＳ ゴシック"/>
              </a:rPr>
              <a:t>On the Layout tab,</a:t>
            </a:r>
            <a:r>
              <a:rPr lang="en-US" sz="2000" b="0" i="1" u="none" strike="noStrike" baseline="0" smtClean="0">
                <a:solidFill>
                  <a:srgbClr val="000000"/>
                </a:solidFill>
                <a:latin typeface="Segoe"/>
                <a:ea typeface="ＭＳ ゴシック"/>
              </a:rPr>
              <a:t> </a:t>
            </a:r>
            <a:r>
              <a:rPr lang="en-US" sz="2000" b="0" i="0" u="none" strike="noStrike" baseline="0" smtClean="0">
                <a:solidFill>
                  <a:srgbClr val="000000"/>
                </a:solidFill>
                <a:latin typeface="Segoe"/>
                <a:ea typeface="ＭＳ ゴシック"/>
              </a:rPr>
              <a:t>select </a:t>
            </a:r>
            <a:r>
              <a:rPr lang="en-US" sz="2000" b="1" i="0" u="none" strike="noStrike" baseline="0" smtClean="0">
                <a:solidFill>
                  <a:prstClr val="black"/>
                </a:solidFill>
                <a:latin typeface="Segoe"/>
                <a:ea typeface="ＭＳ ゴシック"/>
              </a:rPr>
              <a:t>Row</a:t>
            </a:r>
            <a:r>
              <a:rPr lang="en-US" sz="2000" b="0" i="0" u="none" strike="noStrike" baseline="0" smtClean="0">
                <a:solidFill>
                  <a:srgbClr val="000000"/>
                </a:solidFill>
                <a:latin typeface="Segoe"/>
                <a:ea typeface="ＭＳ ゴシック"/>
              </a:rPr>
              <a:t>, and</a:t>
            </a:r>
            <a:r>
              <a:rPr lang="en-US" sz="2000" b="0" i="1" u="none" strike="noStrike" baseline="0" smtClean="0">
                <a:solidFill>
                  <a:srgbClr val="000000"/>
                </a:solidFill>
                <a:latin typeface="Segoe"/>
                <a:ea typeface="ＭＳ ゴシック"/>
              </a:rPr>
              <a:t> </a:t>
            </a:r>
            <a:r>
              <a:rPr lang="en-US" sz="2000" b="0" i="0" u="none" strike="noStrike" baseline="0" smtClean="0">
                <a:solidFill>
                  <a:srgbClr val="000000"/>
                </a:solidFill>
                <a:latin typeface="Segoe"/>
                <a:ea typeface="ＭＳ ゴシック"/>
              </a:rPr>
              <a:t>then select </a:t>
            </a:r>
            <a:r>
              <a:rPr lang="en-US" sz="2000" b="1" i="0" u="none" strike="noStrike" baseline="0" smtClean="0">
                <a:solidFill>
                  <a:prstClr val="black"/>
                </a:solidFill>
                <a:latin typeface="Segoe"/>
                <a:ea typeface="ＭＳ ゴシック"/>
              </a:rPr>
              <a:t>Align Center</a:t>
            </a:r>
            <a:r>
              <a:rPr lang="en-US" sz="2000" b="0" i="0" u="none" strike="noStrike" baseline="0" smtClean="0">
                <a:solidFill>
                  <a:srgbClr val="000000"/>
                </a:solidFill>
                <a:latin typeface="Segoe"/>
                <a:ea typeface="ＭＳ ゴシック"/>
              </a:rPr>
              <a:t>. For now, these are the only changes you will record for this macro.</a:t>
            </a:r>
          </a:p>
          <a:p>
            <a:pPr lvl="1" rtl="0">
              <a:buAutoNum type="arabicPeriod" startAt="7"/>
            </a:pPr>
            <a:r>
              <a:rPr lang="en-US" sz="2000" b="0" i="0" u="none" strike="noStrike" baseline="0" smtClean="0">
                <a:solidFill>
                  <a:srgbClr val="000000"/>
                </a:solidFill>
                <a:latin typeface="Segoe"/>
                <a:ea typeface="ＭＳ ゴシック"/>
              </a:rPr>
              <a:t>The next step is to stop recording. Click </a:t>
            </a:r>
            <a:r>
              <a:rPr lang="en-US" sz="2000" b="1" i="0" u="none" strike="noStrike" baseline="0" smtClean="0">
                <a:solidFill>
                  <a:prstClr val="black"/>
                </a:solidFill>
                <a:latin typeface="Segoe"/>
                <a:ea typeface="ＭＳ ゴシック"/>
              </a:rPr>
              <a:t>Macros</a:t>
            </a:r>
            <a:r>
              <a:rPr lang="en-US" sz="2000" b="0" i="0" u="none" strike="noStrike" baseline="0" smtClean="0">
                <a:solidFill>
                  <a:srgbClr val="000000"/>
                </a:solidFill>
                <a:latin typeface="Segoe"/>
                <a:ea typeface="ＭＳ ゴシック"/>
              </a:rPr>
              <a:t>, and then click </a:t>
            </a:r>
            <a:r>
              <a:rPr lang="en-US" sz="2000" b="1" i="0" u="none" strike="noStrike" baseline="0" smtClean="0">
                <a:solidFill>
                  <a:prstClr val="black"/>
                </a:solidFill>
                <a:latin typeface="Segoe"/>
                <a:ea typeface="ＭＳ ゴシック"/>
              </a:rPr>
              <a:t>Stop</a:t>
            </a:r>
            <a:r>
              <a:rPr lang="en-US" sz="2000" b="0" i="0" u="none" strike="noStrike" baseline="0" smtClean="0">
                <a:solidFill>
                  <a:srgbClr val="000000"/>
                </a:solidFill>
                <a:latin typeface="Segoe"/>
                <a:ea typeface="ＭＳ ゴシック"/>
              </a:rPr>
              <a:t> </a:t>
            </a:r>
            <a:r>
              <a:rPr lang="en-US" sz="2000" b="1" i="0" u="none" strike="noStrike" baseline="0" smtClean="0">
                <a:solidFill>
                  <a:prstClr val="black"/>
                </a:solidFill>
                <a:latin typeface="Segoe"/>
                <a:ea typeface="ＭＳ ゴシック"/>
              </a:rPr>
              <a:t>Recording</a:t>
            </a:r>
            <a:r>
              <a:rPr lang="en-US" sz="2000" b="0" i="0" u="none" strike="noStrike" baseline="0" smtClean="0">
                <a:solidFill>
                  <a:srgbClr val="000000"/>
                </a:solidFill>
                <a:latin typeface="Times New Roman"/>
                <a:ea typeface="ＭＳ ゴシック"/>
              </a:rPr>
              <a:t>.</a:t>
            </a:r>
          </a:p>
          <a:p>
            <a:pPr lvl="0" rtl="0"/>
            <a:r>
              <a:rPr lang="en-US" sz="2000" b="0" i="0" u="none" strike="noStrike" baseline="0" smtClean="0">
                <a:latin typeface="Segoe"/>
                <a:ea typeface="ＭＳ ゴシック"/>
              </a:rPr>
              <a:t>You recorded your first macro and will be able to access it quickly. If you share your computer with another individual, this person too can use the keyboard shortcut to apply the macro as long as you provide him or her with the shortcut key. This table can be used for all upcoming workshops—all you have to do is change the data.</a:t>
            </a:r>
          </a:p>
          <a:p>
            <a:pPr lvl="1" rtl="0">
              <a:buFont typeface="+mj-lt"/>
              <a:buAutoNum type="arabicPeriod" startAt="9"/>
            </a:pPr>
            <a:r>
              <a:rPr lang="en-US" sz="2000" i="0" u="none" strike="noStrike" baseline="0" smtClean="0">
                <a:solidFill>
                  <a:prstClr val="black"/>
                </a:solidFill>
                <a:latin typeface="Segoe"/>
                <a:ea typeface="ＭＳ ゴシック"/>
              </a:rPr>
              <a:t> </a:t>
            </a:r>
            <a:r>
              <a:rPr lang="en-US" sz="2000" b="1" i="0" u="none" strike="noStrike" baseline="0" smtClean="0">
                <a:solidFill>
                  <a:prstClr val="black"/>
                </a:solidFill>
                <a:latin typeface="Segoe"/>
                <a:ea typeface="ＭＳ ゴシック"/>
              </a:rPr>
              <a:t>CLOSE</a:t>
            </a:r>
            <a:r>
              <a:rPr lang="en-US" sz="2000" b="0" i="0" u="none" strike="noStrike" baseline="0" smtClean="0">
                <a:solidFill>
                  <a:srgbClr val="000000"/>
                </a:solidFill>
                <a:latin typeface="Segoe"/>
                <a:ea typeface="ＭＳ ゴシック"/>
              </a:rPr>
              <a:t> the document without saving. (Hint: When a warning prompt appears, click </a:t>
            </a:r>
            <a:r>
              <a:rPr lang="en-US" sz="2000" b="1" i="0" u="none" strike="noStrike" baseline="0" smtClean="0">
                <a:solidFill>
                  <a:prstClr val="black"/>
                </a:solidFill>
                <a:latin typeface="Segoe"/>
                <a:ea typeface="ＭＳ ゴシック"/>
              </a:rPr>
              <a:t>Don’t Save</a:t>
            </a:r>
            <a:r>
              <a:rPr lang="en-US" sz="2000" b="0" i="0" u="none" strike="noStrike" baseline="0" smtClean="0">
                <a:solidFill>
                  <a:srgbClr val="000000"/>
                </a:solidFill>
                <a:latin typeface="Segoe"/>
                <a:ea typeface="ＭＳ ゴシック"/>
              </a:rPr>
              <a:t>.)</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program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2866354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Save the Master Document</a:t>
            </a:r>
          </a:p>
        </p:txBody>
      </p:sp>
      <p:sp>
        <p:nvSpPr>
          <p:cNvPr id="3" name="Text Placeholder 2"/>
          <p:cNvSpPr>
            <a:spLocks noGrp="1"/>
          </p:cNvSpPr>
          <p:nvPr>
            <p:ph type="body" idx="1"/>
          </p:nvPr>
        </p:nvSpPr>
        <p:spPr/>
        <p:txBody>
          <a:bodyPr/>
          <a:lstStyle/>
          <a:p>
            <a:pPr lvl="1" rtl="0">
              <a:lnSpc>
                <a:spcPct val="90000"/>
              </a:lnSpc>
              <a:buFont typeface="+mj-lt"/>
              <a:buAutoNum type="arabicPeriod" startAt="4"/>
            </a:pPr>
            <a:r>
              <a:rPr lang="en-US" sz="2000" b="0" i="0" u="none" strike="noStrike" baseline="0" smtClean="0">
                <a:solidFill>
                  <a:srgbClr val="000000"/>
                </a:solidFill>
                <a:latin typeface="Segoe"/>
                <a:ea typeface="ＭＳ ゴシック"/>
              </a:rPr>
              <a:t>Creating a folder is easy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makes your job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easier to locate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master document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subdocuments. When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naming a folder, choose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 name closely related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the document.</a:t>
            </a:r>
          </a:p>
          <a:p>
            <a:pPr lvl="1" rtl="0">
              <a:lnSpc>
                <a:spcPct val="90000"/>
              </a:lnSpc>
              <a:buAutoNum type="arabicPeriod" startAt="4"/>
            </a:pPr>
            <a:r>
              <a:rPr lang="en-US" sz="2000" b="0" i="0" u="none" strike="noStrike" baseline="0" smtClean="0">
                <a:solidFill>
                  <a:srgbClr val="000000"/>
                </a:solidFill>
                <a:latin typeface="Segoe"/>
                <a:ea typeface="ＭＳ ゴシック"/>
              </a:rPr>
              <a:t>In the File name box,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type </a:t>
            </a:r>
            <a:r>
              <a:rPr lang="en-US" sz="2000" b="1" i="0" u="none" strike="noStrike" baseline="0" smtClean="0">
                <a:solidFill>
                  <a:prstClr val="black"/>
                </a:solidFill>
                <a:latin typeface="Segoe"/>
                <a:ea typeface="ＭＳ ゴシック"/>
              </a:rPr>
              <a:t>Master Proposal</a:t>
            </a:r>
            <a:r>
              <a:rPr lang="en-US" sz="2000" b="0" i="0" u="none" strike="noStrike" baseline="0" smtClean="0">
                <a:solidFill>
                  <a:srgbClr val="000000"/>
                </a:solidFill>
                <a:latin typeface="Segoe"/>
                <a:ea typeface="ＭＳ ゴシック"/>
              </a:rPr>
              <a:t>. </a:t>
            </a:r>
          </a:p>
          <a:p>
            <a:pPr lvl="1" rtl="0">
              <a:lnSpc>
                <a:spcPct val="90000"/>
              </a:lnSpc>
              <a:buAutoNum type="arabicPeriod" startAt="4"/>
            </a:pPr>
            <a:r>
              <a:rPr lang="en-US" sz="2000" b="0" i="0" u="none" strike="noStrike" baseline="0" smtClean="0">
                <a:solidFill>
                  <a:srgbClr val="000000"/>
                </a:solidFill>
                <a:latin typeface="Segoe"/>
                <a:ea typeface="ＭＳ ゴシック"/>
              </a:rPr>
              <a:t>The figure at right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displays the file in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folder.</a:t>
            </a:r>
          </a:p>
          <a:p>
            <a:pPr lvl="1" rtl="0">
              <a:lnSpc>
                <a:spcPct val="90000"/>
              </a:lnSpc>
              <a:buAutoNum type="arabicPeriod" startAt="4"/>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Save</a:t>
            </a:r>
            <a:r>
              <a:rPr lang="en-US" sz="2000" b="0" i="0" u="none" strike="noStrike" baseline="0" smtClean="0">
                <a:solidFill>
                  <a:srgbClr val="000000"/>
                </a:solidFill>
                <a:latin typeface="Segoe"/>
                <a:ea typeface="ＭＳ ゴシック"/>
              </a:rPr>
              <a:t> button to save the document in the Master Hosting folder.</a:t>
            </a:r>
          </a:p>
          <a:p>
            <a:pPr lvl="0" rtl="0">
              <a:lnSpc>
                <a:spcPct val="90000"/>
              </a:lnSpc>
            </a:pPr>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document open for the next exercise.</a:t>
            </a:r>
          </a:p>
          <a:p>
            <a:pPr lvl="0" rtl="0">
              <a:lnSpc>
                <a:spcPct val="90000"/>
              </a:lnSpc>
            </a:pPr>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7" name="Picture 6" descr="1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800" y="1523999"/>
            <a:ext cx="4325302" cy="3384817"/>
          </a:xfrm>
          <a:prstGeom prst="rect">
            <a:avLst/>
          </a:prstGeom>
        </p:spPr>
      </p:pic>
    </p:spTree>
    <p:extLst>
      <p:ext uri="{BB962C8B-B14F-4D97-AF65-F5344CB8AC3E}">
        <p14:creationId xmlns:p14="http://schemas.microsoft.com/office/powerpoint/2010/main" val="1829806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Run a Macro</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r>
              <a:rPr lang="en-US">
                <a:latin typeface="Segoe"/>
                <a:ea typeface="ＭＳ ゴシック"/>
              </a:rPr>
              <a:t>Once a macro is recorded, you can enter the keyboard shortcut to run it in a blank or existing document.</a:t>
            </a:r>
            <a:endParaRPr lang="en-US">
              <a:latin typeface="Times New Roman"/>
              <a:ea typeface="ＭＳ ゴシック"/>
            </a:endParaRPr>
          </a:p>
          <a:p>
            <a:pPr lvl="0" rtl="0"/>
            <a:r>
              <a:rPr lang="en-US" b="1" i="0" u="none" strike="noStrike" baseline="0" smtClean="0">
                <a:latin typeface="Segoe"/>
                <a:ea typeface="ＭＳ ゴシック"/>
              </a:rPr>
              <a:t>OPEN</a:t>
            </a:r>
            <a:r>
              <a:rPr lang="en-US" b="0" i="0" u="none" strike="noStrike" baseline="0" smtClean="0">
                <a:latin typeface="Segoe"/>
                <a:ea typeface="ＭＳ ゴシック"/>
              </a:rPr>
              <a:t> a blank document.</a:t>
            </a:r>
          </a:p>
          <a:p>
            <a:pPr lvl="1" rtl="0"/>
            <a:r>
              <a:rPr lang="en-US" b="0" i="0" u="none" strike="noStrike" baseline="0" smtClean="0">
                <a:solidFill>
                  <a:srgbClr val="000000"/>
                </a:solidFill>
                <a:latin typeface="Segoe"/>
                <a:ea typeface="ＭＳ ゴシック"/>
              </a:rPr>
              <a:t>Press </a:t>
            </a:r>
            <a:r>
              <a:rPr lang="en-US" b="1" i="0" u="none" strike="noStrike" baseline="0" smtClean="0">
                <a:solidFill>
                  <a:prstClr val="black"/>
                </a:solidFill>
                <a:latin typeface="Segoe"/>
                <a:ea typeface="ＭＳ ゴシック"/>
              </a:rPr>
              <a:t>Alt+T</a:t>
            </a:r>
            <a:r>
              <a:rPr lang="en-US" b="0" i="0" u="none" strike="noStrike" baseline="0" smtClean="0">
                <a:solidFill>
                  <a:srgbClr val="000000"/>
                </a:solidFill>
                <a:latin typeface="Segoe"/>
                <a:ea typeface="ＭＳ ゴシック"/>
              </a:rPr>
              <a:t>. The table automatically appears on your document screen.</a:t>
            </a:r>
          </a:p>
          <a:p>
            <a:pPr lvl="1" rtl="0"/>
            <a:r>
              <a:rPr lang="en-US" b="0" i="0" u="none" strike="noStrike" baseline="0" smtClean="0">
                <a:solidFill>
                  <a:srgbClr val="000000"/>
                </a:solidFill>
                <a:latin typeface="Segoe"/>
                <a:ea typeface="ＭＳ ゴシック"/>
              </a:rPr>
              <a:t>When you need to work on this table, you can now access it quickly, edit the data, and then save with a new filename.</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the document as </a:t>
            </a:r>
            <a:r>
              <a:rPr lang="en-US" b="1" i="1" u="none" strike="noStrike" baseline="0" smtClean="0">
                <a:solidFill>
                  <a:prstClr val="black"/>
                </a:solidFill>
                <a:latin typeface="Segoe"/>
                <a:ea typeface="ＭＳ ゴシック"/>
              </a:rPr>
              <a:t>Upcoming Workshops</a:t>
            </a:r>
            <a:r>
              <a:rPr lang="en-US" b="0" i="0" u="none" strike="noStrike" baseline="0" smtClean="0">
                <a:solidFill>
                  <a:srgbClr val="000000"/>
                </a:solidFill>
                <a:latin typeface="Segoe"/>
                <a:ea typeface="ＭＳ ゴシック"/>
              </a:rPr>
              <a:t> in the lesson folder on your flash drive, and then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file.</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OPEN</a:t>
            </a:r>
            <a:r>
              <a:rPr lang="en-US" b="0" i="0" u="none" strike="noStrike" baseline="0" smtClean="0">
                <a:solidFill>
                  <a:srgbClr val="000000"/>
                </a:solidFill>
                <a:latin typeface="Segoe"/>
                <a:ea typeface="ＭＳ ゴシック"/>
              </a:rPr>
              <a:t> a blank document. Now, let’s run the macro again another way.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spTree>
    <p:extLst>
      <p:ext uri="{BB962C8B-B14F-4D97-AF65-F5344CB8AC3E}">
        <p14:creationId xmlns:p14="http://schemas.microsoft.com/office/powerpoint/2010/main" val="4260755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Run a Macro</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View Macros</a:t>
            </a:r>
            <a:r>
              <a:rPr lang="en-US" b="0" i="0" u="none" strike="noStrike" baseline="0" smtClean="0">
                <a:solidFill>
                  <a:srgbClr val="000000"/>
                </a:solidFill>
                <a:latin typeface="Segoe"/>
                <a:ea typeface="ＭＳ ゴシック"/>
              </a:rPr>
              <a:t> to open the </a:t>
            </a:r>
            <a:r>
              <a:rPr lang="en-US" b="0" i="1" u="none" strike="noStrike" baseline="0" smtClean="0">
                <a:solidFill>
                  <a:srgbClr val="000000"/>
                </a:solidFill>
                <a:latin typeface="Segoe"/>
                <a:ea typeface="ＭＳ ゴシック"/>
              </a:rPr>
              <a:t>Macros</a:t>
            </a:r>
            <a:r>
              <a:rPr lang="en-US" b="0" i="0" u="none" strike="noStrike" baseline="0" smtClean="0">
                <a:solidFill>
                  <a:srgbClr val="000000"/>
                </a:solidFill>
                <a:latin typeface="Segoe"/>
                <a:ea typeface="ＭＳ ゴシック"/>
              </a:rPr>
              <a:t> dialog box as shown below.</a:t>
            </a:r>
          </a:p>
          <a:p>
            <a:pPr lvl="1" rtl="0">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Run</a:t>
            </a:r>
            <a:r>
              <a:rPr lang="en-US" b="0" i="0" u="none" strike="noStrike" baseline="0" smtClean="0">
                <a:solidFill>
                  <a:srgbClr val="000000"/>
                </a:solidFill>
                <a:latin typeface="Segoe"/>
                <a:ea typeface="ＭＳ ゴシック"/>
              </a:rPr>
              <a:t>. The table appears on the document screen.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pic>
        <p:nvPicPr>
          <p:cNvPr id="7" name="Picture 6" descr="1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819400"/>
            <a:ext cx="7958666" cy="3254072"/>
          </a:xfrm>
          <a:prstGeom prst="rect">
            <a:avLst/>
          </a:prstGeom>
        </p:spPr>
      </p:pic>
    </p:spTree>
    <p:extLst>
      <p:ext uri="{BB962C8B-B14F-4D97-AF65-F5344CB8AC3E}">
        <p14:creationId xmlns:p14="http://schemas.microsoft.com/office/powerpoint/2010/main" val="2512628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Run a Macro</a:t>
            </a:r>
            <a:endParaRPr lang="en-US"/>
          </a:p>
        </p:txBody>
      </p:sp>
      <p:sp>
        <p:nvSpPr>
          <p:cNvPr id="3" name="Content Placeholder 2"/>
          <p:cNvSpPr>
            <a:spLocks noGrp="1"/>
          </p:cNvSpPr>
          <p:nvPr>
            <p:ph idx="1"/>
          </p:nvPr>
        </p:nvSpPr>
        <p:spPr/>
        <p:txBody>
          <a:bodyPr/>
          <a:lstStyle/>
          <a:p>
            <a:pPr lvl="0"/>
            <a:r>
              <a:rPr lang="en-US">
                <a:latin typeface="Segoe"/>
                <a:ea typeface="ＭＳ ゴシック"/>
              </a:rPr>
              <a:t>Additional commands are available in the dialog box and will not be discussed in this lesson. </a:t>
            </a:r>
          </a:p>
          <a:p>
            <a:pPr lvl="0"/>
            <a:r>
              <a:rPr lang="en-US">
                <a:latin typeface="Segoe"/>
                <a:ea typeface="ＭＳ ゴシック"/>
              </a:rPr>
              <a:t>Some of these commands open the Visual Basic Application—this is where you can create or edit a macro. </a:t>
            </a:r>
          </a:p>
          <a:p>
            <a:pPr lvl="0"/>
            <a:r>
              <a:rPr lang="en-US">
                <a:latin typeface="Segoe"/>
                <a:ea typeface="ＭＳ ゴシック"/>
              </a:rPr>
              <a:t>If you accidently open it, just close the application.</a:t>
            </a:r>
          </a:p>
          <a:p>
            <a:pPr lvl="1">
              <a:buFont typeface="+mj-lt"/>
              <a:buAutoNum type="arabicPeriod" startAt="7"/>
            </a:pPr>
            <a:r>
              <a:rPr lang="en-US">
                <a:solidFill>
                  <a:prstClr val="black"/>
                </a:solidFill>
                <a:latin typeface="Segoe"/>
                <a:ea typeface="ＭＳ ゴシック"/>
              </a:rPr>
              <a:t> </a:t>
            </a:r>
            <a:r>
              <a:rPr lang="en-US" b="1">
                <a:solidFill>
                  <a:prstClr val="black"/>
                </a:solidFill>
                <a:latin typeface="Segoe"/>
                <a:ea typeface="ＭＳ ゴシック"/>
              </a:rPr>
              <a:t>CLOSE</a:t>
            </a:r>
            <a:r>
              <a:rPr lang="en-US">
                <a:solidFill>
                  <a:srgbClr val="000000"/>
                </a:solidFill>
                <a:latin typeface="Segoe"/>
                <a:ea typeface="ＭＳ ゴシック"/>
              </a:rPr>
              <a:t> the document without saving.</a:t>
            </a:r>
          </a:p>
          <a:p>
            <a:pPr lvl="0"/>
            <a:r>
              <a:rPr lang="en-US" b="1">
                <a:latin typeface="Segoe"/>
                <a:ea typeface="ＭＳ ゴシック"/>
              </a:rPr>
              <a:t>PAUSE. LEAVE</a:t>
            </a:r>
            <a:r>
              <a:rPr lang="en-US">
                <a:latin typeface="Segoe"/>
                <a:ea typeface="ＭＳ ゴシック"/>
              </a:rPr>
              <a:t> Word open for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2809585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Delete a Macro</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r>
              <a:rPr lang="en-US">
                <a:latin typeface="Segoe"/>
                <a:ea typeface="ＭＳ ゴシック"/>
              </a:rPr>
              <a:t>You determine you no longer need this macro and want to delete it. In this exercise, you learn to delete a macro.</a:t>
            </a:r>
            <a:endParaRPr lang="en-US">
              <a:latin typeface="Times New Roman"/>
              <a:ea typeface="ＭＳ ゴシック"/>
            </a:endParaRPr>
          </a:p>
          <a:p>
            <a:pPr lvl="0" rtl="0"/>
            <a:r>
              <a:rPr lang="en-US" b="1" i="0" u="none" strike="noStrike" baseline="0" smtClean="0">
                <a:latin typeface="Segoe"/>
                <a:ea typeface="ＭＳ ゴシック"/>
              </a:rPr>
              <a:t>OPEN</a:t>
            </a:r>
            <a:r>
              <a:rPr lang="en-US" b="0" i="0" u="none" strike="noStrike" baseline="0" smtClean="0">
                <a:latin typeface="Segoe"/>
                <a:ea typeface="ＭＳ ゴシック"/>
              </a:rPr>
              <a:t> a blank document.</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View Macros</a:t>
            </a:r>
            <a:r>
              <a:rPr lang="en-US" b="0" i="0" u="none" strike="noStrike" baseline="0" smtClean="0">
                <a:solidFill>
                  <a:prstClr val="black"/>
                </a:solidFill>
                <a:latin typeface="Segoe"/>
                <a:ea typeface="ＭＳ ゴシック"/>
              </a:rPr>
              <a:t> t</a:t>
            </a:r>
            <a:r>
              <a:rPr lang="en-US" b="0" i="0" u="none" strike="noStrike" baseline="0" smtClean="0">
                <a:solidFill>
                  <a:srgbClr val="000000"/>
                </a:solidFill>
                <a:latin typeface="Segoe"/>
                <a:ea typeface="ＭＳ ゴシック"/>
              </a:rPr>
              <a:t>o open the </a:t>
            </a:r>
            <a:r>
              <a:rPr lang="en-US" b="0" i="1" u="none" strike="noStrike" baseline="0" smtClean="0">
                <a:solidFill>
                  <a:srgbClr val="000000"/>
                </a:solidFill>
                <a:latin typeface="Segoe"/>
                <a:ea typeface="ＭＳ ゴシック"/>
              </a:rPr>
              <a:t>Macros</a:t>
            </a:r>
            <a:r>
              <a:rPr lang="en-US" b="0" i="0" u="none" strike="noStrike" baseline="0" smtClean="0">
                <a:solidFill>
                  <a:srgbClr val="000000"/>
                </a:solidFill>
                <a:latin typeface="Segoe"/>
                <a:ea typeface="ＭＳ ゴシック"/>
              </a:rPr>
              <a:t> dialog box.</a:t>
            </a:r>
          </a:p>
          <a:p>
            <a:pPr lvl="1" rtl="0"/>
            <a:r>
              <a:rPr lang="en-US" b="0" i="0" u="none" strike="noStrike" baseline="0" smtClean="0">
                <a:solidFill>
                  <a:srgbClr val="000000"/>
                </a:solidFill>
                <a:latin typeface="Segoe"/>
                <a:ea typeface="ＭＳ ゴシック"/>
              </a:rPr>
              <a:t>Select the macro, and then click the </a:t>
            </a:r>
            <a:r>
              <a:rPr lang="en-US" b="1" i="0" u="none" strike="noStrike" baseline="0" smtClean="0">
                <a:solidFill>
                  <a:prstClr val="black"/>
                </a:solidFill>
                <a:latin typeface="Segoe"/>
                <a:ea typeface="ＭＳ ゴシック"/>
              </a:rPr>
              <a:t>Delete</a:t>
            </a:r>
            <a:r>
              <a:rPr lang="en-US" b="0" i="0" u="none" strike="noStrike" baseline="0" smtClean="0">
                <a:solidFill>
                  <a:srgbClr val="000000"/>
                </a:solidFill>
                <a:latin typeface="Segoe"/>
                <a:ea typeface="ＭＳ ゴシック"/>
              </a:rPr>
              <a:t> button.</a:t>
            </a:r>
          </a:p>
          <a:p>
            <a:pPr lvl="1" rtl="0"/>
            <a:r>
              <a:rPr lang="en-US" b="0" i="0" u="none" strike="noStrike" baseline="0" smtClean="0">
                <a:solidFill>
                  <a:srgbClr val="000000"/>
                </a:solidFill>
                <a:latin typeface="Segoe"/>
                <a:ea typeface="ＭＳ ゴシック"/>
              </a:rPr>
              <a:t>A warning prompt appears asking </a:t>
            </a:r>
            <a:r>
              <a:rPr lang="en-US" b="0" i="1" u="none" strike="noStrike" baseline="0" smtClean="0">
                <a:solidFill>
                  <a:srgbClr val="000000"/>
                </a:solidFill>
                <a:latin typeface="Segoe"/>
                <a:ea typeface="ＭＳ ゴシック"/>
              </a:rPr>
              <a:t>Do you want to delete macro Upcoming_Workshop</a:t>
            </a:r>
            <a:r>
              <a:rPr lang="en-US" b="0" i="0" u="none" strike="noStrike" baseline="0" smtClean="0">
                <a:solidFill>
                  <a:srgbClr val="000000"/>
                </a:solidFill>
                <a:latin typeface="Segoe"/>
                <a:ea typeface="ＭＳ ゴシック"/>
              </a:rPr>
              <a:t>?</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No</a:t>
            </a:r>
            <a:r>
              <a:rPr lang="en-US" b="0" i="0" u="none" strike="noStrike" baseline="0" smtClean="0">
                <a:solidFill>
                  <a:srgbClr val="000000"/>
                </a:solidFill>
                <a:latin typeface="Segoe"/>
                <a:ea typeface="ＭＳ ゴシック"/>
              </a:rPr>
              <a:t>. You can return later to delete.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8002374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Review Macro Security Settings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r>
              <a:rPr lang="en-US">
                <a:latin typeface="Segoe"/>
                <a:ea typeface="ＭＳ ゴシック"/>
              </a:rPr>
              <a:t>Macro security has preventive measures in place to determine whether a macro source is safe to run.</a:t>
            </a:r>
            <a:endParaRPr lang="en-US">
              <a:latin typeface="Times New Roman"/>
              <a:ea typeface="ＭＳ ゴシック"/>
            </a:endParaRPr>
          </a:p>
          <a:p>
            <a:pPr lvl="0" rtl="0"/>
            <a:r>
              <a:rPr lang="en-US" b="1" i="0" u="none" strike="noStrike" baseline="0" smtClean="0">
                <a:latin typeface="Segoe"/>
                <a:ea typeface="ＭＳ ゴシック"/>
              </a:rPr>
              <a:t>GET READY. </a:t>
            </a:r>
            <a:r>
              <a:rPr lang="en-US" b="0" i="0" u="none" strike="noStrike" baseline="0" smtClean="0">
                <a:latin typeface="Segoe"/>
                <a:ea typeface="ＭＳ ゴシック"/>
              </a:rPr>
              <a:t>If necessary, before you begin these steps, </a:t>
            </a:r>
            <a:r>
              <a:rPr lang="en-US" b="1" i="0" u="none" strike="noStrike" baseline="0" smtClean="0">
                <a:latin typeface="Segoe"/>
                <a:ea typeface="ＭＳ ゴシック"/>
              </a:rPr>
              <a:t>LAUNCH</a:t>
            </a:r>
            <a:r>
              <a:rPr lang="en-US" b="0" i="0" u="none" strike="noStrike" baseline="0" smtClean="0">
                <a:latin typeface="Segoe"/>
                <a:ea typeface="ＭＳ ゴシック"/>
              </a:rPr>
              <a:t> Word.</a:t>
            </a:r>
          </a:p>
          <a:p>
            <a:pPr lvl="1" rtl="0"/>
            <a:r>
              <a:rPr lang="en-US" b="0" i="0" u="none" strike="noStrike" baseline="0" smtClean="0">
                <a:solidFill>
                  <a:srgbClr val="000000"/>
                </a:solidFill>
                <a:latin typeface="Segoe"/>
                <a:ea typeface="ＭＳ ゴシック"/>
              </a:rPr>
              <a:t>From the File tab, select </a:t>
            </a:r>
            <a:r>
              <a:rPr lang="en-US" b="1" i="0" u="none" strike="noStrike" baseline="0" smtClean="0">
                <a:solidFill>
                  <a:prstClr val="black"/>
                </a:solidFill>
                <a:latin typeface="Segoe"/>
                <a:ea typeface="ＭＳ ゴシック"/>
              </a:rPr>
              <a:t>Options </a:t>
            </a:r>
            <a:r>
              <a:rPr lang="en-US" b="0" i="0" u="none" strike="noStrike" baseline="0" smtClean="0">
                <a:solidFill>
                  <a:srgbClr val="000000"/>
                </a:solidFill>
                <a:latin typeface="Segoe"/>
                <a:ea typeface="ＭＳ ゴシック"/>
              </a:rPr>
              <a:t>on the Backstage page.</a:t>
            </a:r>
          </a:p>
          <a:p>
            <a:pPr lvl="1" rtl="0"/>
            <a:r>
              <a:rPr lang="en-US" b="0" i="0" u="none" strike="noStrike" baseline="0" smtClean="0">
                <a:solidFill>
                  <a:srgbClr val="000000"/>
                </a:solidFill>
                <a:latin typeface="Segoe"/>
                <a:ea typeface="ＭＳ ゴシック"/>
              </a:rPr>
              <a:t>Select </a:t>
            </a:r>
            <a:r>
              <a:rPr lang="en-US" b="1" i="0" u="none" strike="noStrike" baseline="0" smtClean="0">
                <a:solidFill>
                  <a:prstClr val="black"/>
                </a:solidFill>
                <a:latin typeface="Segoe"/>
                <a:ea typeface="ＭＳ ゴシック"/>
              </a:rPr>
              <a:t>Trust Center</a:t>
            </a:r>
            <a:r>
              <a:rPr lang="en-US" b="0" i="0" u="none" strike="noStrike" baseline="0" smtClean="0">
                <a:solidFill>
                  <a:srgbClr val="000000"/>
                </a:solidFill>
                <a:latin typeface="Segoe"/>
                <a:ea typeface="ＭＳ ゴシック"/>
              </a:rPr>
              <a:t> from the </a:t>
            </a:r>
            <a:r>
              <a:rPr lang="en-US" b="0" i="1" u="none" strike="noStrike" baseline="0" smtClean="0">
                <a:solidFill>
                  <a:srgbClr val="000000"/>
                </a:solidFill>
                <a:latin typeface="Segoe"/>
                <a:ea typeface="ＭＳ ゴシック"/>
              </a:rPr>
              <a:t>Word Options</a:t>
            </a:r>
            <a:r>
              <a:rPr lang="en-US" b="0" i="0" u="none" strike="noStrike" baseline="0" smtClean="0">
                <a:solidFill>
                  <a:srgbClr val="000000"/>
                </a:solidFill>
                <a:latin typeface="Segoe"/>
                <a:ea typeface="ＭＳ ゴシック"/>
              </a:rPr>
              <a:t> dialog box.</a:t>
            </a:r>
          </a:p>
          <a:p>
            <a:pPr lvl="1" rtl="0"/>
            <a:r>
              <a:rPr lang="en-US" b="0" i="0" u="none" strike="noStrike" baseline="0" smtClean="0">
                <a:solidFill>
                  <a:srgbClr val="000000"/>
                </a:solidFill>
                <a:latin typeface="Segoe"/>
                <a:ea typeface="ＭＳ ゴシック"/>
              </a:rPr>
              <a:t>In the </a:t>
            </a:r>
            <a:r>
              <a:rPr lang="en-US" b="0" i="1" u="none" strike="noStrike" baseline="0" smtClean="0">
                <a:solidFill>
                  <a:srgbClr val="000000"/>
                </a:solidFill>
                <a:latin typeface="Segoe"/>
                <a:ea typeface="ＭＳ ゴシック"/>
              </a:rPr>
              <a:t>Trust Center</a:t>
            </a:r>
            <a:r>
              <a:rPr lang="en-US" b="0" i="0" u="none" strike="noStrike" baseline="0" smtClean="0">
                <a:solidFill>
                  <a:srgbClr val="000000"/>
                </a:solidFill>
                <a:latin typeface="Segoe"/>
                <a:ea typeface="ＭＳ ゴシック"/>
              </a:rPr>
              <a:t> screen, Microsoft has provided links to articles on protecting your privacy, computer, and security. At your leisure, take time to read these articles.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1644063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Review Macro Security Settings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Trust Center Settings</a:t>
            </a:r>
            <a:r>
              <a:rPr lang="en-US" b="0" i="0" u="none" strike="noStrike" baseline="0" smtClean="0">
                <a:solidFill>
                  <a:prstClr val="black"/>
                </a:solidFill>
                <a:latin typeface="Segoe"/>
                <a:ea typeface="ＭＳ ゴシック"/>
              </a:rPr>
              <a:t> </a:t>
            </a:r>
            <a:r>
              <a:rPr lang="en-US" b="0" i="0" u="none" strike="noStrike" baseline="0" smtClean="0">
                <a:solidFill>
                  <a:srgbClr val="000000"/>
                </a:solidFill>
                <a:latin typeface="Segoe"/>
                <a:ea typeface="ＭＳ ゴシック"/>
              </a:rPr>
              <a:t>button to open the </a:t>
            </a:r>
            <a:r>
              <a:rPr lang="en-US" b="0" i="1" u="none" strike="noStrike" baseline="0" smtClean="0">
                <a:solidFill>
                  <a:srgbClr val="000000"/>
                </a:solidFill>
                <a:latin typeface="Segoe"/>
                <a:ea typeface="ＭＳ ゴシック"/>
              </a:rPr>
              <a:t>Trust Center</a:t>
            </a:r>
            <a:r>
              <a:rPr lang="en-US" b="0" i="0" u="none" strike="noStrike" baseline="0" smtClean="0">
                <a:solidFill>
                  <a:srgbClr val="000000"/>
                </a:solidFill>
                <a:latin typeface="Segoe"/>
                <a:ea typeface="ＭＳ ゴシック"/>
              </a:rPr>
              <a:t> screen. In the left pane, </a:t>
            </a:r>
            <a:r>
              <a:rPr lang="en-US" b="0" i="1" u="none" strike="noStrike" baseline="0" smtClean="0">
                <a:solidFill>
                  <a:srgbClr val="000000"/>
                </a:solidFill>
                <a:latin typeface="Segoe"/>
                <a:ea typeface="ＭＳ ゴシック"/>
              </a:rPr>
              <a:t>Macro Settings</a:t>
            </a:r>
            <a:r>
              <a:rPr lang="en-US" b="0" i="0" u="none" strike="noStrike" baseline="0" smtClean="0">
                <a:solidFill>
                  <a:srgbClr val="000000"/>
                </a:solidFill>
                <a:latin typeface="Segoe"/>
                <a:ea typeface="ＭＳ ゴシック"/>
              </a:rPr>
              <a:t> is highlighted.</a:t>
            </a:r>
          </a:p>
          <a:p>
            <a:pPr lvl="1" rtl="0">
              <a:buAutoNum type="arabicPeriod" startAt="4"/>
            </a:pPr>
            <a:r>
              <a:rPr lang="en-US" b="0" i="0" u="none" strike="noStrike" baseline="0" smtClean="0">
                <a:solidFill>
                  <a:srgbClr val="000000"/>
                </a:solidFill>
                <a:latin typeface="Segoe"/>
                <a:ea typeface="ＭＳ ゴシック"/>
              </a:rPr>
              <a:t>This is where you manage how macros run. You can choose to disable all macros with or without notification, disable all macros with the exception of those that are digitally signed, or enable all macros that could harm your computer.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1970308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Review Macro Security Settings</a:t>
            </a:r>
            <a:endParaRPr lang="en-US" b="0" i="0" u="none" strike="noStrike" baseline="0" smtClean="0">
              <a:solidFill>
                <a:srgbClr val="0072C6"/>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srgbClr val="000000"/>
                </a:solidFill>
                <a:latin typeface="Segoe"/>
                <a:ea typeface="ＭＳ ゴシック"/>
              </a:rPr>
              <a:t>Adding a check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mark by </a:t>
            </a:r>
            <a:r>
              <a:rPr lang="en-US" sz="2000" b="0" i="1" u="none" strike="noStrike" baseline="0" smtClean="0">
                <a:solidFill>
                  <a:srgbClr val="000000"/>
                </a:solidFill>
                <a:latin typeface="Segoe"/>
                <a:ea typeface="ＭＳ ゴシック"/>
              </a:rPr>
              <a:t>Trust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access to the VBA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project object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model</a:t>
            </a:r>
            <a:r>
              <a:rPr lang="en-US" sz="2000" b="0" i="0" u="none" strike="noStrike" baseline="0" smtClean="0">
                <a:solidFill>
                  <a:srgbClr val="000000"/>
                </a:solidFill>
                <a:latin typeface="Segoe"/>
                <a:ea typeface="ＭＳ ゴシック"/>
              </a:rPr>
              <a:t> allows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access to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Visual Basic for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Application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object model.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Leave the settings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at the default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settings (right). </a:t>
            </a:r>
          </a:p>
          <a:p>
            <a:pPr lvl="1" rtl="0">
              <a:buAutoNum type="arabicPeriod" startAt="6"/>
            </a:pPr>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Cancel</a:t>
            </a:r>
            <a:r>
              <a:rPr lang="en-US" sz="2000" b="0" i="0" u="none" strike="noStrike" baseline="0" smtClean="0">
                <a:solidFill>
                  <a:srgbClr val="000000"/>
                </a:solidFill>
                <a:latin typeface="Segoe"/>
                <a:ea typeface="ＭＳ ゴシック"/>
              </a:rPr>
              <a:t> button to exit the </a:t>
            </a:r>
            <a:r>
              <a:rPr lang="en-US" sz="2000" b="0" i="1" u="none" strike="noStrike" baseline="0" smtClean="0">
                <a:solidFill>
                  <a:srgbClr val="000000"/>
                </a:solidFill>
                <a:latin typeface="Segoe"/>
                <a:ea typeface="ＭＳ ゴシック"/>
              </a:rPr>
              <a:t>Trust Center</a:t>
            </a:r>
            <a:r>
              <a:rPr lang="en-US" sz="2000" b="0" i="0" u="none" strike="noStrike" baseline="0" smtClean="0">
                <a:solidFill>
                  <a:srgbClr val="000000"/>
                </a:solidFill>
                <a:latin typeface="Segoe"/>
                <a:ea typeface="ＭＳ ゴシック"/>
              </a:rPr>
              <a:t> dialog box.</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Word Options screen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pic>
        <p:nvPicPr>
          <p:cNvPr id="7" name="Picture 6" descr="12-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524000"/>
            <a:ext cx="5240867" cy="3701967"/>
          </a:xfrm>
          <a:prstGeom prst="rect">
            <a:avLst/>
          </a:prstGeom>
        </p:spPr>
      </p:pic>
    </p:spTree>
    <p:extLst>
      <p:ext uri="{BB962C8B-B14F-4D97-AF65-F5344CB8AC3E}">
        <p14:creationId xmlns:p14="http://schemas.microsoft.com/office/powerpoint/2010/main" val="3234887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Review Developer Tab</a:t>
            </a:r>
          </a:p>
        </p:txBody>
      </p:sp>
      <p:sp>
        <p:nvSpPr>
          <p:cNvPr id="3" name="Text Placeholder 2"/>
          <p:cNvSpPr>
            <a:spLocks noGrp="1"/>
          </p:cNvSpPr>
          <p:nvPr>
            <p:ph type="body" idx="1"/>
          </p:nvPr>
        </p:nvSpPr>
        <p:spPr/>
        <p:txBody>
          <a:bodyPr/>
          <a:lstStyle/>
          <a:p>
            <a:pPr lvl="1" rtl="0"/>
            <a:r>
              <a:rPr lang="en-US" sz="2000" b="0" i="0" u="none" strike="noStrike" baseline="0" smtClean="0">
                <a:solidFill>
                  <a:srgbClr val="000000"/>
                </a:solidFill>
                <a:latin typeface="Segoe"/>
                <a:ea typeface="ＭＳ ゴシック"/>
              </a:rPr>
              <a:t>Click </a:t>
            </a:r>
            <a:r>
              <a:rPr lang="en-US" sz="2000" b="1" i="0" u="none" strike="noStrike" baseline="0" smtClean="0">
                <a:solidFill>
                  <a:prstClr val="black"/>
                </a:solidFill>
                <a:latin typeface="Segoe"/>
                <a:ea typeface="ＭＳ ゴシック"/>
              </a:rPr>
              <a:t>Customize </a:t>
            </a:r>
            <a:br>
              <a:rPr lang="en-US" sz="2000" b="1"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Ribbon</a:t>
            </a:r>
            <a:r>
              <a:rPr lang="en-US" sz="2000" b="0" i="0" u="none" strike="noStrike" baseline="0" smtClean="0">
                <a:solidFill>
                  <a:srgbClr val="000000"/>
                </a:solidFill>
                <a:latin typeface="Segoe"/>
                <a:ea typeface="ＭＳ ゴシック"/>
              </a:rPr>
              <a:t> on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right pane.</a:t>
            </a:r>
          </a:p>
          <a:p>
            <a:pPr lvl="1" rtl="0"/>
            <a:r>
              <a:rPr lang="en-US" sz="2000" b="0" i="0" u="none" strike="noStrike" baseline="0" smtClean="0">
                <a:solidFill>
                  <a:srgbClr val="000000"/>
                </a:solidFill>
                <a:latin typeface="Segoe"/>
                <a:ea typeface="ＭＳ ゴシック"/>
              </a:rPr>
              <a:t>This screen is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where you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customize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Ribbon or, in this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case, turn on a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Ribbon that is off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by default.</a:t>
            </a:r>
          </a:p>
          <a:p>
            <a:pPr lvl="1" rtl="0"/>
            <a:r>
              <a:rPr lang="en-US" sz="2000" b="0" i="0" u="none" strike="noStrike" baseline="0" smtClean="0">
                <a:solidFill>
                  <a:srgbClr val="000000"/>
                </a:solidFill>
                <a:latin typeface="Segoe"/>
                <a:ea typeface="ＭＳ ゴシック"/>
              </a:rPr>
              <a:t>Under </a:t>
            </a:r>
            <a:r>
              <a:rPr lang="en-US" sz="2000" b="0" i="1" u="none" strike="noStrike" baseline="0" smtClean="0">
                <a:solidFill>
                  <a:srgbClr val="000000"/>
                </a:solidFill>
                <a:latin typeface="Segoe"/>
                <a:ea typeface="ＭＳ ゴシック"/>
              </a:rPr>
              <a:t>Customize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the Ribbon</a:t>
            </a:r>
            <a:r>
              <a:rPr lang="en-US" sz="2000" b="0" i="1" u="none" strike="noStrike" baseline="0" smtClean="0">
                <a:solidFill>
                  <a:srgbClr val="000000"/>
                </a:solidFill>
                <a:latin typeface="Times New Roman"/>
                <a:ea typeface="ＭＳ ゴシック"/>
              </a:rPr>
              <a:t>,</a:t>
            </a:r>
            <a:r>
              <a:rPr lang="en-US" sz="2000" b="0" i="0" u="none" strike="noStrike" baseline="0" smtClean="0">
                <a:solidFill>
                  <a:srgbClr val="000000"/>
                </a:solidFill>
                <a:latin typeface="Segoe"/>
                <a:ea typeface="ＭＳ ゴシック"/>
              </a:rPr>
              <a:t> select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check box by </a:t>
            </a:r>
            <a:r>
              <a:rPr lang="en-US" sz="2000" b="0" i="1" u="none" strike="noStrike" baseline="0" smtClean="0">
                <a:solidFill>
                  <a:srgbClr val="000000"/>
                </a:solidFill>
                <a:latin typeface="Segoe"/>
                <a:ea typeface="ＭＳ ゴシック"/>
              </a:rPr>
              <a:t>Developer</a:t>
            </a:r>
            <a:r>
              <a:rPr lang="en-US" sz="2000" b="0" i="0" u="none" strike="noStrike" baseline="0" smtClean="0">
                <a:solidFill>
                  <a:srgbClr val="000000"/>
                </a:solidFill>
                <a:latin typeface="Segoe"/>
                <a:ea typeface="ＭＳ ゴシック"/>
              </a:rPr>
              <a:t>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12-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133" y="1600200"/>
            <a:ext cx="5215467" cy="3690946"/>
          </a:xfrm>
          <a:prstGeom prst="rect">
            <a:avLst/>
          </a:prstGeom>
        </p:spPr>
      </p:pic>
    </p:spTree>
    <p:extLst>
      <p:ext uri="{BB962C8B-B14F-4D97-AF65-F5344CB8AC3E}">
        <p14:creationId xmlns:p14="http://schemas.microsoft.com/office/powerpoint/2010/main" val="2528015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Review Developer Tab</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4"/>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Developer</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tab to display the groups and commands. </a:t>
            </a:r>
          </a:p>
          <a:p>
            <a:pPr lvl="0" rtl="0"/>
            <a:r>
              <a:rPr lang="en-US" b="0" i="0" u="none" strike="noStrike" baseline="0" smtClean="0">
                <a:latin typeface="Segoe"/>
                <a:ea typeface="ＭＳ ゴシック"/>
              </a:rPr>
              <a:t>The Developer tab contains commands that are used with macros, which includes codes, templates, controls used in forms, add-ins, and more.</a:t>
            </a:r>
          </a:p>
          <a:p>
            <a:pPr lvl="0" rtl="0"/>
            <a:r>
              <a:rPr lang="en-US" b="0" i="0" u="none" strike="noStrike" baseline="0" smtClean="0">
                <a:latin typeface="Segoe"/>
                <a:ea typeface="ＭＳ ゴシック"/>
              </a:rPr>
              <a:t>Previously, you opened the </a:t>
            </a:r>
            <a:r>
              <a:rPr lang="en-US" b="0" i="1" u="none" strike="noStrike" baseline="0" smtClean="0">
                <a:latin typeface="Segoe"/>
                <a:ea typeface="ＭＳ ゴシック"/>
              </a:rPr>
              <a:t>Macros</a:t>
            </a:r>
            <a:r>
              <a:rPr lang="en-US" b="0" i="0" u="none" strike="noStrike" baseline="0" smtClean="0">
                <a:latin typeface="Segoe"/>
                <a:ea typeface="ＭＳ ゴシック"/>
              </a:rPr>
              <a:t> dialog box to run a macro that you created. From the Developer tab, the </a:t>
            </a:r>
            <a:r>
              <a:rPr lang="en-US" b="0" i="1" u="none" strike="noStrike" baseline="0" smtClean="0">
                <a:latin typeface="Segoe"/>
                <a:ea typeface="ＭＳ ゴシック"/>
              </a:rPr>
              <a:t>Macro</a:t>
            </a:r>
            <a:r>
              <a:rPr lang="en-US" b="0" i="0" u="none" strike="noStrike" baseline="0" smtClean="0">
                <a:latin typeface="Segoe"/>
                <a:ea typeface="ＭＳ ゴシック"/>
              </a:rPr>
              <a:t> dialog box can be accessed in the Code group tab by clicking the Macros button.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3831001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Review Developer Tab</a:t>
            </a:r>
            <a:endParaRPr lang="en-US"/>
          </a:p>
        </p:txBody>
      </p:sp>
      <p:sp>
        <p:nvSpPr>
          <p:cNvPr id="3" name="Text Placeholder 2"/>
          <p:cNvSpPr>
            <a:spLocks noGrp="1"/>
          </p:cNvSpPr>
          <p:nvPr>
            <p:ph type="body" idx="1"/>
          </p:nvPr>
        </p:nvSpPr>
        <p:spPr/>
        <p:txBody>
          <a:bodyPr/>
          <a:lstStyle/>
          <a:p>
            <a:pPr lvl="0"/>
            <a:r>
              <a:rPr lang="en-US">
                <a:latin typeface="Segoe"/>
                <a:ea typeface="ＭＳ ゴシック"/>
              </a:rPr>
              <a:t>In the same group, you can record a macro and pause a recording—these are the same commands from the Macros group in the View tab.</a:t>
            </a:r>
          </a:p>
          <a:p>
            <a:pPr lvl="0"/>
            <a:r>
              <a:rPr lang="en-US">
                <a:latin typeface="Segoe"/>
                <a:ea typeface="ＭＳ ゴシック"/>
              </a:rPr>
              <a:t>Clearly the Developer tab contains more commands. The Macro Security button opens the Trust Center. This displays the macro settings for your computer. </a:t>
            </a:r>
          </a:p>
          <a:p>
            <a:pPr lvl="0"/>
            <a:r>
              <a:rPr lang="en-US">
                <a:latin typeface="Segoe"/>
                <a:ea typeface="ＭＳ ゴシック"/>
              </a:rPr>
              <a:t>If you have a programming background or feel comfortable writing codes, you can write your own macro using the Visual Basic editor.</a:t>
            </a:r>
          </a:p>
          <a:p>
            <a:pPr lvl="0"/>
            <a:r>
              <a:rPr lang="en-US" b="1">
                <a:latin typeface="Segoe"/>
                <a:ea typeface="ＭＳ ゴシック"/>
              </a:rPr>
              <a:t>CLOSE</a:t>
            </a:r>
            <a:r>
              <a:rPr lang="en-US">
                <a:latin typeface="Segoe"/>
                <a:ea typeface="ＭＳ ゴシック"/>
              </a:rPr>
              <a:t> Word.</a:t>
            </a:r>
          </a:p>
        </p:txBody>
      </p:sp>
      <p:sp>
        <p:nvSpPr>
          <p:cNvPr id="10"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11"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12"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spTree>
    <p:extLst>
      <p:ext uri="{BB962C8B-B14F-4D97-AF65-F5344CB8AC3E}">
        <p14:creationId xmlns:p14="http://schemas.microsoft.com/office/powerpoint/2010/main" val="423538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Subdocuments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open from the previous exercise.</a:t>
            </a:r>
          </a:p>
          <a:p>
            <a:pPr lvl="1" rtl="0"/>
            <a:r>
              <a:rPr lang="en-US" sz="2000" b="0" i="0" u="none" strike="noStrike" baseline="0" smtClean="0">
                <a:solidFill>
                  <a:srgbClr val="000000"/>
                </a:solidFill>
                <a:latin typeface="Segoe"/>
                <a:ea typeface="ＭＳ ゴシック"/>
              </a:rPr>
              <a:t>Click the </a:t>
            </a:r>
            <a:r>
              <a:rPr lang="en-US" sz="2000" b="1" i="0" u="none" strike="noStrike" baseline="0" smtClean="0">
                <a:solidFill>
                  <a:prstClr val="black"/>
                </a:solidFill>
                <a:latin typeface="Segoe"/>
                <a:ea typeface="ＭＳ ゴシック"/>
              </a:rPr>
              <a:t>View</a:t>
            </a:r>
            <a:r>
              <a:rPr lang="en-US" sz="2000" b="0" i="0" u="none" strike="noStrike" baseline="0" smtClean="0">
                <a:solidFill>
                  <a:srgbClr val="000000"/>
                </a:solidFill>
                <a:latin typeface="Segoe"/>
                <a:ea typeface="ＭＳ ゴシック"/>
              </a:rPr>
              <a:t> tab in the Views group, and then click the </a:t>
            </a:r>
            <a:r>
              <a:rPr lang="en-US" sz="2000" b="1" i="0" u="none" strike="noStrike" baseline="0" smtClean="0">
                <a:solidFill>
                  <a:prstClr val="black"/>
                </a:solidFill>
                <a:latin typeface="Segoe"/>
                <a:ea typeface="ＭＳ ゴシック"/>
              </a:rPr>
              <a:t>Outline</a:t>
            </a:r>
            <a:r>
              <a:rPr lang="en-US" sz="2000" b="0" i="0" u="none" strike="noStrike" baseline="0" smtClean="0">
                <a:solidFill>
                  <a:srgbClr val="000000"/>
                </a:solidFill>
                <a:latin typeface="Segoe"/>
                <a:ea typeface="ＭＳ ゴシック"/>
              </a:rPr>
              <a:t> button. The Outlining tab opens and is placed by the Home tab.</a:t>
            </a:r>
          </a:p>
          <a:p>
            <a:pPr lvl="1" rtl="0"/>
            <a:r>
              <a:rPr lang="en-US" sz="2000" b="0" i="0" u="none" strike="noStrike" baseline="0" smtClean="0">
                <a:solidFill>
                  <a:srgbClr val="000000"/>
                </a:solidFill>
                <a:latin typeface="Segoe"/>
                <a:ea typeface="ＭＳ ゴシック"/>
              </a:rPr>
              <a:t>In the Outline Tools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group, click the drop-</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down arrow</a:t>
            </a:r>
            <a:r>
              <a:rPr lang="en-US" sz="2000" b="1" i="0" u="none" strike="noStrike" baseline="0" smtClean="0">
                <a:solidFill>
                  <a:prstClr val="black"/>
                </a:solidFill>
                <a:latin typeface="Segoe"/>
                <a:ea typeface="ＭＳ ゴシック"/>
              </a:rPr>
              <a:t> </a:t>
            </a:r>
            <a:r>
              <a:rPr lang="en-US" sz="2000" b="0" i="0" u="none" strike="noStrike" baseline="0" smtClean="0">
                <a:solidFill>
                  <a:srgbClr val="000000"/>
                </a:solidFill>
                <a:latin typeface="Segoe"/>
                <a:ea typeface="ＭＳ ゴシック"/>
              </a:rPr>
              <a:t>by </a:t>
            </a:r>
            <a:r>
              <a:rPr lang="en-US" sz="2000" b="0" i="1" u="none" strike="noStrike" baseline="0" smtClean="0">
                <a:solidFill>
                  <a:srgbClr val="000000"/>
                </a:solidFill>
                <a:latin typeface="Segoe"/>
                <a:ea typeface="ＭＳ ゴシック"/>
              </a:rPr>
              <a:t>Show </a:t>
            </a:r>
            <a:br>
              <a:rPr lang="en-US" sz="2000" b="0" i="1" u="none" strike="noStrike" baseline="0" smtClean="0">
                <a:solidFill>
                  <a:srgbClr val="000000"/>
                </a:solidFill>
                <a:latin typeface="Segoe"/>
                <a:ea typeface="ＭＳ ゴシック"/>
              </a:rPr>
            </a:br>
            <a:r>
              <a:rPr lang="en-US" sz="2000" b="0" i="1" u="none" strike="noStrike" baseline="0" smtClean="0">
                <a:solidFill>
                  <a:srgbClr val="000000"/>
                </a:solidFill>
                <a:latin typeface="Segoe"/>
                <a:ea typeface="ＭＳ ゴシック"/>
              </a:rPr>
              <a:t>Level</a:t>
            </a:r>
            <a:r>
              <a:rPr lang="en-US" sz="2000" b="0" i="0" u="none" strike="noStrike" baseline="0" smtClean="0">
                <a:solidFill>
                  <a:srgbClr val="000000"/>
                </a:solidFill>
                <a:latin typeface="Segoe"/>
                <a:ea typeface="ＭＳ ゴシック"/>
              </a:rPr>
              <a:t> and select </a:t>
            </a:r>
            <a:br>
              <a:rPr lang="en-US" sz="2000" b="0" i="0" u="none" strike="noStrike" baseline="0" smtClean="0">
                <a:solidFill>
                  <a:srgbClr val="000000"/>
                </a:solidFill>
                <a:latin typeface="Segoe"/>
                <a:ea typeface="ＭＳ ゴシック"/>
              </a:rPr>
            </a:br>
            <a:r>
              <a:rPr lang="en-US" sz="2000" b="1" i="0" u="none" strike="noStrike" baseline="0" smtClean="0">
                <a:solidFill>
                  <a:prstClr val="black"/>
                </a:solidFill>
                <a:latin typeface="Segoe"/>
                <a:ea typeface="ＭＳ ゴシック"/>
              </a:rPr>
              <a:t>Level 1 </a:t>
            </a:r>
            <a:r>
              <a:rPr lang="en-US" sz="2000" b="0" i="0" u="none" strike="noStrike" baseline="0" smtClean="0">
                <a:solidFill>
                  <a:srgbClr val="000000"/>
                </a:solidFill>
                <a:latin typeface="Segoe"/>
                <a:ea typeface="ＭＳ ゴシック"/>
              </a:rPr>
              <a:t>to make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document more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manageable. This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document has already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been formatted with heading styles; when the levels are changed, the document collapses and only Level 1 displays on the screen as shown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12-3.png"/>
          <p:cNvPicPr>
            <a:picLocks noChangeAspect="1"/>
          </p:cNvPicPr>
          <p:nvPr/>
        </p:nvPicPr>
        <p:blipFill rotWithShape="1">
          <a:blip r:embed="rId2">
            <a:extLst>
              <a:ext uri="{28A0092B-C50C-407E-A947-70E740481C1C}">
                <a14:useLocalDpi xmlns:a14="http://schemas.microsoft.com/office/drawing/2010/main" val="0"/>
              </a:ext>
            </a:extLst>
          </a:blip>
          <a:srcRect r="41091" b="39021"/>
          <a:stretch/>
        </p:blipFill>
        <p:spPr>
          <a:xfrm>
            <a:off x="4114800" y="2590800"/>
            <a:ext cx="4478866" cy="2619702"/>
          </a:xfrm>
          <a:prstGeom prst="rect">
            <a:avLst/>
          </a:prstGeom>
        </p:spPr>
      </p:pic>
    </p:spTree>
    <p:extLst>
      <p:ext uri="{BB962C8B-B14F-4D97-AF65-F5344CB8AC3E}">
        <p14:creationId xmlns:p14="http://schemas.microsoft.com/office/powerpoint/2010/main" val="19643484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pic>
        <p:nvPicPr>
          <p:cNvPr id="7" name="Picture 6" descr="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0"/>
            <a:ext cx="8092956" cy="1574800"/>
          </a:xfrm>
          <a:prstGeom prst="rect">
            <a:avLst/>
          </a:prstGeom>
        </p:spPr>
      </p:pic>
    </p:spTree>
    <p:extLst>
      <p:ext uri="{BB962C8B-B14F-4D97-AF65-F5344CB8AC3E}">
        <p14:creationId xmlns:p14="http://schemas.microsoft.com/office/powerpoint/2010/main" val="377391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Subdocuments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In the Master Document group, click the </a:t>
            </a:r>
            <a:r>
              <a:rPr lang="en-US" b="1" i="0" u="none" strike="noStrike" baseline="0" smtClean="0">
                <a:solidFill>
                  <a:prstClr val="black"/>
                </a:solidFill>
                <a:latin typeface="Segoe"/>
                <a:ea typeface="ＭＳ ゴシック"/>
              </a:rPr>
              <a:t>Show</a:t>
            </a:r>
            <a:r>
              <a:rPr lang="en-US" b="0" i="0" u="none" strike="noStrike" baseline="0" smtClean="0">
                <a:solidFill>
                  <a:srgbClr val="000000"/>
                </a:solidFill>
                <a:latin typeface="Segoe"/>
                <a:ea typeface="ＭＳ ゴシック"/>
              </a:rPr>
              <a:t> </a:t>
            </a:r>
            <a:r>
              <a:rPr lang="en-US" b="1" i="0" u="none" strike="noStrike" baseline="0" smtClean="0">
                <a:solidFill>
                  <a:prstClr val="black"/>
                </a:solidFill>
                <a:latin typeface="Segoe"/>
                <a:ea typeface="ＭＳ ゴシック"/>
              </a:rPr>
              <a:t>Document</a:t>
            </a:r>
            <a:r>
              <a:rPr lang="en-US" b="0" i="0" u="none" strike="noStrike" baseline="0" smtClean="0">
                <a:solidFill>
                  <a:srgbClr val="000000"/>
                </a:solidFill>
                <a:latin typeface="Segoe"/>
                <a:ea typeface="ＭＳ ゴシック"/>
              </a:rPr>
              <a:t> button to display additional commands as shown below.</a:t>
            </a:r>
          </a:p>
          <a:p>
            <a:pPr lvl="1" rtl="0">
              <a:buAutoNum type="arabicPeriod" startAt="3"/>
            </a:pPr>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plus (+)</a:t>
            </a:r>
            <a:r>
              <a:rPr lang="en-US" b="0" i="0" u="none" strike="noStrike" baseline="0" smtClean="0">
                <a:solidFill>
                  <a:srgbClr val="000000"/>
                </a:solidFill>
                <a:latin typeface="Segoe"/>
                <a:ea typeface="ＭＳ ゴシック"/>
              </a:rPr>
              <a:t> symbol next to </a:t>
            </a:r>
            <a:r>
              <a:rPr lang="en-US" b="0" i="1" u="none" strike="noStrike" baseline="0" smtClean="0">
                <a:solidFill>
                  <a:srgbClr val="000000"/>
                </a:solidFill>
                <a:latin typeface="Segoe"/>
                <a:ea typeface="ＭＳ ゴシック"/>
              </a:rPr>
              <a:t>Introduction</a:t>
            </a:r>
            <a:r>
              <a:rPr lang="en-US" b="0" i="0" u="none" strike="noStrike" baseline="0" smtClean="0">
                <a:solidFill>
                  <a:srgbClr val="000000"/>
                </a:solidFill>
                <a:latin typeface="Segoe"/>
                <a:ea typeface="ＭＳ ゴシック"/>
              </a:rPr>
              <a:t> to select the heading. Even though you cannot see it, the content within the heading is also selected.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7" name="Picture 6" descr="1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33800"/>
            <a:ext cx="7587510" cy="2536418"/>
          </a:xfrm>
          <a:prstGeom prst="rect">
            <a:avLst/>
          </a:prstGeom>
        </p:spPr>
      </p:pic>
    </p:spTree>
    <p:extLst>
      <p:ext uri="{BB962C8B-B14F-4D97-AF65-F5344CB8AC3E}">
        <p14:creationId xmlns:p14="http://schemas.microsoft.com/office/powerpoint/2010/main" val="2253901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Subdocuments</a:t>
            </a:r>
          </a:p>
        </p:txBody>
      </p:sp>
      <p:sp>
        <p:nvSpPr>
          <p:cNvPr id="3" name="Text Placeholder 2"/>
          <p:cNvSpPr>
            <a:spLocks noGrp="1"/>
          </p:cNvSpPr>
          <p:nvPr>
            <p:ph type="body" idx="1"/>
          </p:nvPr>
        </p:nvSpPr>
        <p:spPr/>
        <p:txBody>
          <a:bodyPr/>
          <a:lstStyle/>
          <a:p>
            <a:pPr lvl="1" rtl="0">
              <a:buFont typeface="+mj-lt"/>
              <a:buAutoNum type="arabicPeriod" startAt="5"/>
            </a:pPr>
            <a:r>
              <a:rPr lang="en-US" sz="2100" b="0" i="0" u="none" strike="noStrike" baseline="0" smtClean="0">
                <a:solidFill>
                  <a:srgbClr val="000000"/>
                </a:solidFill>
                <a:latin typeface="Segoe"/>
                <a:ea typeface="ＭＳ ゴシック"/>
              </a:rPr>
              <a:t>Click the </a:t>
            </a:r>
            <a:r>
              <a:rPr lang="en-US" sz="2100" b="1" i="0" u="none" strike="noStrike" baseline="0" smtClean="0">
                <a:solidFill>
                  <a:prstClr val="black"/>
                </a:solidFill>
                <a:latin typeface="Segoe"/>
                <a:ea typeface="ＭＳ ゴシック"/>
              </a:rPr>
              <a:t>Create</a:t>
            </a:r>
            <a:r>
              <a:rPr lang="en-US" sz="2100" b="0" i="0" u="none" strike="noStrike" baseline="0" smtClean="0">
                <a:solidFill>
                  <a:srgbClr val="000000"/>
                </a:solidFill>
                <a:latin typeface="Segoe"/>
                <a:ea typeface="ＭＳ ゴシック"/>
              </a:rPr>
              <a:t> button in the Master Document group to create a subdocument. Notice that </a:t>
            </a:r>
            <a:r>
              <a:rPr lang="en-US" sz="2100" b="0" i="1" u="none" strike="noStrike" baseline="0" smtClean="0">
                <a:solidFill>
                  <a:srgbClr val="000000"/>
                </a:solidFill>
                <a:latin typeface="Segoe"/>
                <a:ea typeface="ＭＳ ゴシック"/>
              </a:rPr>
              <a:t>Introduction</a:t>
            </a:r>
            <a:r>
              <a:rPr lang="en-US" sz="2100" b="0" i="0" u="none" strike="noStrike" baseline="0" smtClean="0">
                <a:solidFill>
                  <a:srgbClr val="000000"/>
                </a:solidFill>
                <a:latin typeface="Segoe"/>
                <a:ea typeface="ＭＳ ゴシック"/>
              </a:rPr>
              <a:t> has a subdocument icon on the left side and is surrounded by a border with a </a:t>
            </a:r>
            <a:r>
              <a:rPr lang="en-US" sz="2100" b="0" i="1" u="none" strike="noStrike" baseline="0" smtClean="0">
                <a:solidFill>
                  <a:srgbClr val="000000"/>
                </a:solidFill>
                <a:latin typeface="Segoe"/>
                <a:ea typeface="ＭＳ ゴシック"/>
              </a:rPr>
              <a:t>continuous section break</a:t>
            </a:r>
            <a:r>
              <a:rPr lang="en-US" sz="2100" b="0" i="0" u="none" strike="noStrike" baseline="0" smtClean="0">
                <a:solidFill>
                  <a:srgbClr val="000000"/>
                </a:solidFill>
                <a:latin typeface="Segoe"/>
                <a:ea typeface="ＭＳ ゴシック"/>
              </a:rPr>
              <a:t> above and below the heading. This allows Word to distinguish the beginning and end of a subdocument with a continuous flow to the master document. A border indicates this is a subdocument. With your first subdocument created, the Collapse Subdocuments button becomes activate. If you cannot see the continuous section break, select the </a:t>
            </a:r>
            <a:r>
              <a:rPr lang="en-US" sz="2100" b="1" i="0" u="none" strike="noStrike" baseline="0" smtClean="0">
                <a:solidFill>
                  <a:prstClr val="black"/>
                </a:solidFill>
                <a:latin typeface="Segoe"/>
                <a:ea typeface="ＭＳ ゴシック"/>
              </a:rPr>
              <a:t>Show/Hide ( ¶ )</a:t>
            </a:r>
            <a:r>
              <a:rPr lang="en-US" sz="2100" b="0" i="1" u="none" strike="noStrike" baseline="0" smtClean="0">
                <a:solidFill>
                  <a:srgbClr val="000000"/>
                </a:solidFill>
                <a:latin typeface="Segoe"/>
                <a:ea typeface="ＭＳ ゴシック"/>
              </a:rPr>
              <a:t> </a:t>
            </a:r>
            <a:r>
              <a:rPr lang="en-US" sz="2100" b="0" i="0" u="none" strike="noStrike" baseline="0" smtClean="0">
                <a:solidFill>
                  <a:srgbClr val="000000"/>
                </a:solidFill>
                <a:latin typeface="Segoe"/>
                <a:ea typeface="ＭＳ ゴシック"/>
              </a:rPr>
              <a:t>button from the</a:t>
            </a:r>
            <a:r>
              <a:rPr lang="en-US" sz="2100" b="0" i="1" u="none" strike="noStrike" baseline="0" smtClean="0">
                <a:solidFill>
                  <a:srgbClr val="000000"/>
                </a:solidFill>
                <a:latin typeface="Segoe"/>
                <a:ea typeface="ＭＳ ゴシック"/>
              </a:rPr>
              <a:t> </a:t>
            </a:r>
            <a:r>
              <a:rPr lang="en-US" sz="2100" b="0" i="0" u="none" strike="noStrike" baseline="0" smtClean="0">
                <a:solidFill>
                  <a:srgbClr val="000000"/>
                </a:solidFill>
                <a:latin typeface="Segoe"/>
                <a:ea typeface="ＭＳ ゴシック"/>
              </a:rPr>
              <a:t>Home tab.</a:t>
            </a:r>
          </a:p>
          <a:p>
            <a:pPr lvl="1">
              <a:buFont typeface="+mj-lt"/>
              <a:buAutoNum type="arabicPeriod" startAt="5"/>
            </a:pPr>
            <a:r>
              <a:rPr lang="en-US" sz="2100">
                <a:solidFill>
                  <a:srgbClr val="000000"/>
                </a:solidFill>
                <a:latin typeface="Segoe"/>
                <a:ea typeface="ＭＳ ゴシック"/>
              </a:rPr>
              <a:t>Select the </a:t>
            </a:r>
            <a:r>
              <a:rPr lang="en-US" sz="2100" b="1">
                <a:solidFill>
                  <a:prstClr val="black"/>
                </a:solidFill>
                <a:latin typeface="Segoe"/>
                <a:ea typeface="ＭＳ ゴシック"/>
              </a:rPr>
              <a:t>plus (+)</a:t>
            </a:r>
            <a:r>
              <a:rPr lang="en-US" sz="2100">
                <a:solidFill>
                  <a:srgbClr val="000000"/>
                </a:solidFill>
                <a:latin typeface="Segoe"/>
                <a:ea typeface="ＭＳ ゴシック"/>
              </a:rPr>
              <a:t> symbol next to the </a:t>
            </a:r>
            <a:r>
              <a:rPr lang="en-US" sz="2100" i="1">
                <a:solidFill>
                  <a:srgbClr val="000000"/>
                </a:solidFill>
                <a:latin typeface="Segoe"/>
                <a:ea typeface="ＭＳ ゴシック"/>
              </a:rPr>
              <a:t>Account Information</a:t>
            </a:r>
            <a:r>
              <a:rPr lang="en-US" sz="2100">
                <a:solidFill>
                  <a:srgbClr val="000000"/>
                </a:solidFill>
                <a:latin typeface="Segoe"/>
                <a:ea typeface="ＭＳ ゴシック"/>
              </a:rPr>
              <a:t> heading, and then click the </a:t>
            </a:r>
            <a:r>
              <a:rPr lang="en-US" sz="2100" b="1">
                <a:solidFill>
                  <a:prstClr val="black"/>
                </a:solidFill>
                <a:latin typeface="Segoe"/>
                <a:ea typeface="ＭＳ ゴシック"/>
              </a:rPr>
              <a:t>Create</a:t>
            </a:r>
            <a:r>
              <a:rPr lang="en-US" sz="2100">
                <a:solidFill>
                  <a:srgbClr val="000000"/>
                </a:solidFill>
                <a:latin typeface="Segoe"/>
                <a:ea typeface="ＭＳ ゴシック"/>
              </a:rPr>
              <a:t> button. A border is automatically placed around the subdocument.</a:t>
            </a:r>
          </a:p>
          <a:p>
            <a:pPr lvl="1" rtl="0">
              <a:buFont typeface="+mj-lt"/>
              <a:buAutoNum type="arabicPeriod" startAt="5"/>
            </a:pPr>
            <a:endParaRPr lang="en-US" sz="2100"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88170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Subdocuments</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solidFill>
                  <a:srgbClr val="000000"/>
                </a:solidFill>
                <a:latin typeface="Segoe"/>
                <a:ea typeface="ＭＳ ゴシック"/>
              </a:rPr>
              <a:t>Repeat your steps for the remaining headings: Indemnification/Warranties, Prohibited Uses of Services and Products, Bandwidth and Utilization, Security/Software, Violation, Confidentiality, and Refusal of Service</a:t>
            </a:r>
            <a:r>
              <a:rPr lang="en-US" sz="2000" b="0" i="0" u="none" strike="noStrike" baseline="0" smtClean="0">
                <a:solidFill>
                  <a:srgbClr val="000000"/>
                </a:solidFill>
                <a:latin typeface="Times New Roman"/>
                <a:ea typeface="ＭＳ ゴシック"/>
              </a:rPr>
              <a:t>.</a:t>
            </a:r>
            <a:r>
              <a:rPr lang="en-US" sz="2000" b="0" i="0" u="none" strike="noStrike" baseline="0" smtClean="0">
                <a:solidFill>
                  <a:srgbClr val="000000"/>
                </a:solidFill>
                <a:latin typeface="Segoe"/>
                <a:ea typeface="ＭＳ ゴシック"/>
              </a:rPr>
              <a:t> The document should display as shown below. A border appears around each subdocument along with continuous section breaks.</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12-5.png"/>
          <p:cNvPicPr>
            <a:picLocks noChangeAspect="1"/>
          </p:cNvPicPr>
          <p:nvPr/>
        </p:nvPicPr>
        <p:blipFill rotWithShape="1">
          <a:blip r:embed="rId2">
            <a:extLst>
              <a:ext uri="{28A0092B-C50C-407E-A947-70E740481C1C}">
                <a14:useLocalDpi xmlns:a14="http://schemas.microsoft.com/office/drawing/2010/main" val="0"/>
              </a:ext>
            </a:extLst>
          </a:blip>
          <a:srcRect b="49335"/>
          <a:stretch/>
        </p:blipFill>
        <p:spPr>
          <a:xfrm>
            <a:off x="1134533" y="3810000"/>
            <a:ext cx="7018867" cy="2369618"/>
          </a:xfrm>
          <a:prstGeom prst="rect">
            <a:avLst/>
          </a:prstGeom>
        </p:spPr>
      </p:pic>
    </p:spTree>
    <p:extLst>
      <p:ext uri="{BB962C8B-B14F-4D97-AF65-F5344CB8AC3E}">
        <p14:creationId xmlns:p14="http://schemas.microsoft.com/office/powerpoint/2010/main" val="335405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Save Subdocuments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prstClr val="black"/>
                </a:solidFill>
                <a:latin typeface="Segoe"/>
                <a:ea typeface="ＭＳ ゴシック"/>
              </a:rPr>
              <a:t>SAVE</a:t>
            </a:r>
            <a:r>
              <a:rPr lang="en-US" b="0" i="0" u="none" strike="noStrike" baseline="0" smtClean="0">
                <a:solidFill>
                  <a:srgbClr val="000000"/>
                </a:solidFill>
                <a:latin typeface="Segoe"/>
                <a:ea typeface="ＭＳ ゴシック"/>
              </a:rPr>
              <a:t> button on the Quick Access Toolbar to save the </a:t>
            </a:r>
            <a:r>
              <a:rPr lang="en-US" b="1" i="1" u="none" strike="noStrike" baseline="0" smtClean="0">
                <a:solidFill>
                  <a:prstClr val="black"/>
                </a:solidFill>
                <a:latin typeface="Segoe"/>
                <a:ea typeface="ＭＳ ゴシック"/>
              </a:rPr>
              <a:t>Master Proposal</a:t>
            </a:r>
            <a:r>
              <a:rPr lang="en-US" b="0" i="0" u="none" strike="noStrike" baseline="0" smtClean="0">
                <a:solidFill>
                  <a:srgbClr val="000000"/>
                </a:solidFill>
                <a:latin typeface="Segoe"/>
                <a:ea typeface="ＭＳ ゴシック"/>
              </a:rPr>
              <a:t> document and the created subdocuments. </a:t>
            </a:r>
          </a:p>
          <a:p>
            <a:pPr lvl="1" rtl="0"/>
            <a:r>
              <a:rPr lang="en-US" b="0" i="0" u="none" strike="noStrike" baseline="0" smtClean="0">
                <a:solidFill>
                  <a:srgbClr val="000000"/>
                </a:solidFill>
                <a:latin typeface="Segoe"/>
                <a:ea typeface="ＭＳ ゴシック"/>
              </a:rPr>
              <a:t>Word saves each subdocument as a separate file based on the heading style (Heading 1) that was applied to the document. Each of the subdocuments are linked to the master document.</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CLOSE</a:t>
            </a:r>
            <a:r>
              <a:rPr lang="en-US" b="0" i="0" u="none" strike="noStrike" baseline="0" smtClean="0">
                <a:solidFill>
                  <a:srgbClr val="000000"/>
                </a:solidFill>
                <a:latin typeface="Segoe"/>
                <a:ea typeface="ＭＳ ゴシック"/>
              </a:rPr>
              <a:t> the master document.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3828233090"/>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223</TotalTime>
  <Words>4750</Words>
  <Application>Microsoft Macintosh PowerPoint</Application>
  <PresentationFormat>On-screen Show (4:3)</PresentationFormat>
  <Paragraphs>392</Paragraphs>
  <Slides>50</Slides>
  <Notes>12</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template</vt:lpstr>
      <vt:lpstr>Maintaining Documents  and Macros </vt:lpstr>
      <vt:lpstr>Objectives</vt:lpstr>
      <vt:lpstr>Step by Step: Save the Master Document</vt:lpstr>
      <vt:lpstr>Step by Step: Save the Master Document</vt:lpstr>
      <vt:lpstr>Step by Step: Create Subdocuments</vt:lpstr>
      <vt:lpstr>Step by Step: Create Subdocuments</vt:lpstr>
      <vt:lpstr>Step by Step: Create Subdocuments</vt:lpstr>
      <vt:lpstr>Step by Step: Create Subdocuments</vt:lpstr>
      <vt:lpstr>Step by Step: Save Subdocuments</vt:lpstr>
      <vt:lpstr>Step by Step: View the Subdocuments in the Master Folder</vt:lpstr>
      <vt:lpstr>Step by Step: View the Subdocuments in the Master Folder</vt:lpstr>
      <vt:lpstr>Step by Step: View the Subdocuments in the Master Folder</vt:lpstr>
      <vt:lpstr>Step by Step: Expand and Collapse Subdocuments</vt:lpstr>
      <vt:lpstr>Step by Step: Expand and Collapse Subdocuments</vt:lpstr>
      <vt:lpstr>Step by Step: Promote and Demote Subdocuments</vt:lpstr>
      <vt:lpstr>Step by Step: Promote and Demote Subdocuments</vt:lpstr>
      <vt:lpstr>Step by Step: Promote and Demote Subdocuments</vt:lpstr>
      <vt:lpstr>Step by Step: Reorganize Subdocuments</vt:lpstr>
      <vt:lpstr>Step by Step: Reorganize Subdocuments</vt:lpstr>
      <vt:lpstr>Step by Step: Unlink Subdocuments</vt:lpstr>
      <vt:lpstr>Step by Step: Unlink Subdocuments</vt:lpstr>
      <vt:lpstr>Step by Step: Unlink Subdocuments</vt:lpstr>
      <vt:lpstr>Step by Step: Unlink Subdocuments</vt:lpstr>
      <vt:lpstr>Step by Step: Unlink Subdocuments</vt:lpstr>
      <vt:lpstr>Step by Step: Edit an Individual Subdocument</vt:lpstr>
      <vt:lpstr>Step by Step: Edit an Individual Subdocument</vt:lpstr>
      <vt:lpstr>Step by Step: Edit an Individual Subdocument</vt:lpstr>
      <vt:lpstr>Step by Step: Edit an Individual Subdocument</vt:lpstr>
      <vt:lpstr>Step by Step: Edit an Individual Subdocument</vt:lpstr>
      <vt:lpstr>Step by Step: Assign Shortcut Keys</vt:lpstr>
      <vt:lpstr>Step by Step: Assign Shortcut Keys</vt:lpstr>
      <vt:lpstr>Step by Step: Assign Shortcut Keys</vt:lpstr>
      <vt:lpstr>Step by Step: Assign Shortcut Keys</vt:lpstr>
      <vt:lpstr>Step by Step: Assign Shortcut Keys</vt:lpstr>
      <vt:lpstr>Step by Step: Assign Shortcut Keys</vt:lpstr>
      <vt:lpstr>Step by Step: Assign Shortcut Keys</vt:lpstr>
      <vt:lpstr>Step by Step: Record a Macro</vt:lpstr>
      <vt:lpstr>Step by Step: Record a Macro</vt:lpstr>
      <vt:lpstr>Step by Step: Record a Macro</vt:lpstr>
      <vt:lpstr>Step by Step: Run a Macro</vt:lpstr>
      <vt:lpstr>Step by Step: Run a Macro</vt:lpstr>
      <vt:lpstr>Step by Step: Run a Macro</vt:lpstr>
      <vt:lpstr>Step by Step: Delete a Macro</vt:lpstr>
      <vt:lpstr>Step by Step: Review Macro Security Settings</vt:lpstr>
      <vt:lpstr>Step by Step: Review Macro Security Settings</vt:lpstr>
      <vt:lpstr>Step by Step: Review Macro Security Settings</vt:lpstr>
      <vt:lpstr>Step by Step: Review Developer Tab</vt:lpstr>
      <vt:lpstr>Step by Step: Review Developer Tab</vt:lpstr>
      <vt:lpstr>Step by Step: Review Developer Tab</vt:lpstr>
      <vt:lpstr>Skill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344</cp:revision>
  <dcterms:created xsi:type="dcterms:W3CDTF">2011-08-08T12:10:51Z</dcterms:created>
  <dcterms:modified xsi:type="dcterms:W3CDTF">2013-09-01T12:25:37Z</dcterms:modified>
</cp:coreProperties>
</file>